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5" r:id="rId1"/>
  </p:sldMasterIdLst>
  <p:notesMasterIdLst>
    <p:notesMasterId r:id="rId27"/>
  </p:notesMasterIdLst>
  <p:sldIdLst>
    <p:sldId id="379" r:id="rId2"/>
    <p:sldId id="343" r:id="rId3"/>
    <p:sldId id="257" r:id="rId4"/>
    <p:sldId id="260" r:id="rId5"/>
    <p:sldId id="345" r:id="rId6"/>
    <p:sldId id="365" r:id="rId7"/>
    <p:sldId id="259" r:id="rId8"/>
    <p:sldId id="258" r:id="rId9"/>
    <p:sldId id="366" r:id="rId10"/>
    <p:sldId id="367" r:id="rId11"/>
    <p:sldId id="346" r:id="rId12"/>
    <p:sldId id="267" r:id="rId13"/>
    <p:sldId id="266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44" r:id="rId26"/>
  </p:sldIdLst>
  <p:sldSz cx="9144000" cy="6858000" type="screen4x3"/>
  <p:notesSz cx="6858000" cy="9144000"/>
  <p:custDataLst>
    <p:tags r:id="rId28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49" autoAdjust="0"/>
    <p:restoredTop sz="94660"/>
  </p:normalViewPr>
  <p:slideViewPr>
    <p:cSldViewPr>
      <p:cViewPr>
        <p:scale>
          <a:sx n="80" d="100"/>
          <a:sy n="80" d="100"/>
        </p:scale>
        <p:origin x="-57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B961F7-A6AB-4E98-AC1D-DC70964CD2C7}" type="datetimeFigureOut">
              <a:rPr lang="it-IT"/>
              <a:pPr>
                <a:defRPr/>
              </a:pPr>
              <a:t>01/06/2017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C807A4-C4FA-4B1F-845F-AD1D21AC11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277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8F89C6-2C17-4FFD-A245-02C88F7F80E3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6C62-62E3-4639-89A4-2288F49CB96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01/06/2017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32C-663C-451A-A8B3-07B62C8F6A9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6C62-62E3-4639-89A4-2288F49CB96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01/06/2017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32C-663C-451A-A8B3-07B62C8F6A9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6C62-62E3-4639-89A4-2288F49CB96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01/06/2017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32C-663C-451A-A8B3-07B62C8F6A9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8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6C62-62E3-4639-89A4-2288F49CB96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01/06/2017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32C-663C-451A-A8B3-07B62C8F6A9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5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6C62-62E3-4639-89A4-2288F49CB96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01/06/2017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32C-663C-451A-A8B3-07B62C8F6A9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4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6C62-62E3-4639-89A4-2288F49CB96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01/06/2017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32C-663C-451A-A8B3-07B62C8F6A9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5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6C62-62E3-4639-89A4-2288F49CB96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01/06/2017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32C-663C-451A-A8B3-07B62C8F6A9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6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6C62-62E3-4639-89A4-2288F49CB96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01/06/2017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32C-663C-451A-A8B3-07B62C8F6A9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5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6C62-62E3-4639-89A4-2288F49CB96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01/06/2017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32C-663C-451A-A8B3-07B62C8F6A9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5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6C62-62E3-4639-89A4-2288F49CB96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01/06/2017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32C-663C-451A-A8B3-07B62C8F6A9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6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6C62-62E3-4639-89A4-2288F49CB96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01/06/2017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732C-663C-451A-A8B3-07B62C8F6A9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48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8356C62-62E3-4639-89A4-2288F49CB96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01/06/2017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F65732C-663C-451A-A8B3-07B62C8F6A92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95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1520" y="6093296"/>
            <a:ext cx="8640960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609329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2800" b="1" dirty="0" smtClean="0">
                <a:solidFill>
                  <a:prstClr val="white"/>
                </a:solidFill>
                <a:latin typeface="Calibri"/>
              </a:rPr>
              <a:t>www.joinacademy.it</a:t>
            </a:r>
            <a:endParaRPr lang="it-IT" sz="28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51520" y="5949280"/>
            <a:ext cx="864096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7" name="Immagine 6" descr="Logo Jo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60648"/>
            <a:ext cx="3749402" cy="3749402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323528" y="4102621"/>
            <a:ext cx="85689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2400" b="1" dirty="0" smtClean="0">
                <a:solidFill>
                  <a:srgbClr val="FF0000"/>
                </a:solidFill>
                <a:latin typeface="Calibri"/>
              </a:rPr>
              <a:t>Corso di alta formazione professionale per Patrocinatore Stragiudiziale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600" b="1" dirty="0" smtClean="0">
                <a:solidFill>
                  <a:prstClr val="black"/>
                </a:solidFill>
                <a:latin typeface="Calibri"/>
              </a:rPr>
              <a:t>(Professionista del risarcimento del danno – Ramo infortunistica stradale)</a:t>
            </a:r>
            <a:endParaRPr lang="it-IT" sz="1400" b="1" dirty="0" smtClean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 smtClean="0">
                <a:solidFill>
                  <a:prstClr val="black"/>
                </a:solidFill>
                <a:latin typeface="Calibri"/>
              </a:rPr>
              <a:t>Legge 04/2013 – Norma Tecnica UNI 11477</a:t>
            </a:r>
            <a:endParaRPr lang="it-IT" sz="2000" b="1" dirty="0" smtClean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b="1" dirty="0" smtClean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b="1" dirty="0" smtClean="0">
                <a:solidFill>
                  <a:prstClr val="black"/>
                </a:solidFill>
                <a:latin typeface="Calibri"/>
              </a:rPr>
              <a:t>Modulo </a:t>
            </a:r>
            <a:r>
              <a:rPr lang="it-IT" b="1" dirty="0" smtClean="0">
                <a:solidFill>
                  <a:prstClr val="black"/>
                </a:solidFill>
                <a:latin typeface="Calibri"/>
              </a:rPr>
              <a:t>14 </a:t>
            </a:r>
            <a:r>
              <a:rPr lang="it-IT" b="1" dirty="0" smtClean="0">
                <a:solidFill>
                  <a:prstClr val="black"/>
                </a:solidFill>
                <a:latin typeface="Calibri"/>
              </a:rPr>
              <a:t>– </a:t>
            </a:r>
            <a:r>
              <a:rPr lang="it-IT" b="1" dirty="0" smtClean="0">
                <a:solidFill>
                  <a:prstClr val="black"/>
                </a:solidFill>
                <a:latin typeface="Calibri"/>
              </a:rPr>
              <a:t>Elementi di cinematica</a:t>
            </a:r>
            <a:endParaRPr lang="it-IT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5" name="Immagine 14" descr="LOGO ISO 9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8611" y="1255350"/>
            <a:ext cx="2049773" cy="224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87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sellaDiTesto 3"/>
          <p:cNvSpPr txBox="1">
            <a:spLocks noChangeArrowheads="1"/>
          </p:cNvSpPr>
          <p:nvPr/>
        </p:nvSpPr>
        <p:spPr bwMode="auto">
          <a:xfrm>
            <a:off x="214282" y="1203972"/>
            <a:ext cx="871543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Nel moto rettilineo uniformemente accelerato: </a:t>
            </a:r>
          </a:p>
          <a:p>
            <a:pPr algn="ctr"/>
            <a:endParaRPr lang="it-IT" sz="12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● l’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accelerazione media coincide con l’accelerazione istantanea</a:t>
            </a:r>
            <a:r>
              <a:rPr lang="it-IT" sz="2400" dirty="0" smtClean="0">
                <a:latin typeface="Arial Black" pitchFamily="34" charset="0"/>
              </a:rPr>
              <a:t> (</a:t>
            </a:r>
            <a:r>
              <a:rPr lang="it-IT" sz="2400" dirty="0" err="1" smtClean="0">
                <a:latin typeface="Arial Black" pitchFamily="34" charset="0"/>
              </a:rPr>
              <a:t>a</a:t>
            </a:r>
            <a:r>
              <a:rPr lang="it-IT" sz="2400" baseline="-25000" dirty="0" err="1" smtClean="0">
                <a:latin typeface="Arial Black" pitchFamily="34" charset="0"/>
              </a:rPr>
              <a:t>m</a:t>
            </a:r>
            <a:r>
              <a:rPr lang="it-IT" sz="2400" dirty="0" smtClean="0">
                <a:latin typeface="Arial Black" pitchFamily="34" charset="0"/>
              </a:rPr>
              <a:t> = a);</a:t>
            </a:r>
          </a:p>
          <a:p>
            <a:pPr algn="ctr"/>
            <a:endParaRPr lang="it-IT" sz="8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● la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velocità media non coincide con la velocità istantanea</a:t>
            </a:r>
            <a:r>
              <a:rPr lang="it-IT" sz="2400" dirty="0" smtClean="0">
                <a:latin typeface="Arial Black" pitchFamily="34" charset="0"/>
              </a:rPr>
              <a:t>, pari a: v = v</a:t>
            </a:r>
            <a:r>
              <a:rPr lang="it-IT" sz="2400" baseline="-25000" dirty="0" smtClean="0">
                <a:latin typeface="Arial Black" pitchFamily="34" charset="0"/>
              </a:rPr>
              <a:t>o</a:t>
            </a:r>
            <a:r>
              <a:rPr lang="it-IT" sz="2400" dirty="0" smtClean="0">
                <a:latin typeface="Arial Black" pitchFamily="34" charset="0"/>
              </a:rPr>
              <a:t> + a (t – </a:t>
            </a:r>
            <a:r>
              <a:rPr lang="it-IT" sz="2400" dirty="0" err="1" smtClean="0">
                <a:latin typeface="Arial Black" pitchFamily="34" charset="0"/>
              </a:rPr>
              <a:t>t</a:t>
            </a:r>
            <a:r>
              <a:rPr lang="it-IT" sz="2400" baseline="-25000" dirty="0" err="1" smtClean="0">
                <a:latin typeface="Arial Black" pitchFamily="34" charset="0"/>
              </a:rPr>
              <a:t>o</a:t>
            </a:r>
            <a:r>
              <a:rPr lang="it-IT" sz="2400" dirty="0" smtClean="0">
                <a:latin typeface="Arial Black" pitchFamily="34" charset="0"/>
              </a:rPr>
              <a:t>), essendo v</a:t>
            </a:r>
            <a:r>
              <a:rPr lang="it-IT" sz="2400" baseline="-25000" dirty="0" smtClean="0">
                <a:latin typeface="Arial Black" pitchFamily="34" charset="0"/>
              </a:rPr>
              <a:t>o</a:t>
            </a:r>
            <a:r>
              <a:rPr lang="it-IT" sz="2400" dirty="0" smtClean="0">
                <a:latin typeface="Arial Black" pitchFamily="34" charset="0"/>
              </a:rPr>
              <a:t> la velocità del punto materiale al tempo </a:t>
            </a:r>
            <a:r>
              <a:rPr lang="it-IT" sz="2400" dirty="0" err="1" smtClean="0">
                <a:latin typeface="Arial Black" pitchFamily="34" charset="0"/>
              </a:rPr>
              <a:t>t</a:t>
            </a:r>
            <a:r>
              <a:rPr lang="it-IT" sz="2400" baseline="-25000" dirty="0" err="1" smtClean="0">
                <a:latin typeface="Arial Black" pitchFamily="34" charset="0"/>
              </a:rPr>
              <a:t>o</a:t>
            </a:r>
            <a:r>
              <a:rPr lang="it-IT" sz="2400" dirty="0" smtClean="0">
                <a:latin typeface="Arial Black" pitchFamily="34" charset="0"/>
              </a:rPr>
              <a:t>;</a:t>
            </a:r>
          </a:p>
          <a:p>
            <a:pPr algn="ctr"/>
            <a:endParaRPr lang="it-IT" sz="8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● lo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spazio percorso</a:t>
            </a:r>
            <a:r>
              <a:rPr lang="it-IT" sz="2400" dirty="0" smtClean="0">
                <a:latin typeface="Arial Black" pitchFamily="34" charset="0"/>
              </a:rPr>
              <a:t> è: </a:t>
            </a:r>
          </a:p>
          <a:p>
            <a:pPr algn="ctr"/>
            <a:r>
              <a:rPr lang="it-IT" sz="2400" dirty="0" smtClean="0">
                <a:latin typeface="Arial Black" pitchFamily="34" charset="0"/>
              </a:rPr>
              <a:t>x = </a:t>
            </a:r>
            <a:r>
              <a:rPr lang="it-IT" sz="2400" dirty="0" err="1" smtClean="0">
                <a:latin typeface="Arial Black" pitchFamily="34" charset="0"/>
              </a:rPr>
              <a:t>x</a:t>
            </a:r>
            <a:r>
              <a:rPr lang="it-IT" sz="2400" baseline="-25000" dirty="0" err="1" smtClean="0">
                <a:latin typeface="Arial Black" pitchFamily="34" charset="0"/>
              </a:rPr>
              <a:t>o</a:t>
            </a:r>
            <a:r>
              <a:rPr lang="it-IT" sz="2400" dirty="0" smtClean="0">
                <a:latin typeface="Arial Black" pitchFamily="34" charset="0"/>
              </a:rPr>
              <a:t> + v</a:t>
            </a:r>
            <a:r>
              <a:rPr lang="it-IT" sz="2400" baseline="-25000" dirty="0" smtClean="0">
                <a:latin typeface="Arial Black" pitchFamily="34" charset="0"/>
              </a:rPr>
              <a:t>o</a:t>
            </a:r>
            <a:r>
              <a:rPr lang="it-IT" sz="2400" dirty="0" smtClean="0">
                <a:latin typeface="Arial Black" pitchFamily="34" charset="0"/>
              </a:rPr>
              <a:t> (t ± </a:t>
            </a:r>
            <a:r>
              <a:rPr lang="it-IT" sz="2400" dirty="0" err="1" smtClean="0">
                <a:latin typeface="Arial Black" pitchFamily="34" charset="0"/>
              </a:rPr>
              <a:t>t</a:t>
            </a:r>
            <a:r>
              <a:rPr lang="it-IT" sz="2400" baseline="-25000" dirty="0" err="1" smtClean="0">
                <a:latin typeface="Arial Black" pitchFamily="34" charset="0"/>
              </a:rPr>
              <a:t>o</a:t>
            </a:r>
            <a:r>
              <a:rPr lang="it-IT" sz="2400" dirty="0" smtClean="0">
                <a:latin typeface="Arial Black" pitchFamily="34" charset="0"/>
              </a:rPr>
              <a:t>) + ½ at (t ± </a:t>
            </a:r>
            <a:r>
              <a:rPr lang="it-IT" sz="2400" dirty="0" err="1" smtClean="0">
                <a:latin typeface="Arial Black" pitchFamily="34" charset="0"/>
              </a:rPr>
              <a:t>t</a:t>
            </a:r>
            <a:r>
              <a:rPr lang="it-IT" sz="2400" baseline="-25000" dirty="0" err="1" smtClean="0">
                <a:latin typeface="Arial Black" pitchFamily="34" charset="0"/>
              </a:rPr>
              <a:t>o</a:t>
            </a:r>
            <a:r>
              <a:rPr lang="it-IT" sz="2400" dirty="0" smtClean="0">
                <a:latin typeface="Arial Black" pitchFamily="34" charset="0"/>
              </a:rPr>
              <a:t>), dove il segno meno vale nel moto uniformemente accelerato.</a:t>
            </a:r>
          </a:p>
        </p:txBody>
      </p:sp>
      <p:sp>
        <p:nvSpPr>
          <p:cNvPr id="9221" name="CasellaDiTesto 7"/>
          <p:cNvSpPr txBox="1">
            <a:spLocks noChangeArrowheads="1"/>
          </p:cNvSpPr>
          <p:nvPr/>
        </p:nvSpPr>
        <p:spPr bwMode="auto">
          <a:xfrm>
            <a:off x="0" y="47625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Moto rettilineo uniformemente accelerato</a:t>
            </a:r>
            <a:endParaRPr lang="it-IT" sz="36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sellaDiTesto 3"/>
          <p:cNvSpPr txBox="1">
            <a:spLocks noChangeArrowheads="1"/>
          </p:cNvSpPr>
          <p:nvPr/>
        </p:nvSpPr>
        <p:spPr bwMode="auto">
          <a:xfrm>
            <a:off x="1116013" y="90805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it-IT" sz="32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293" name="CasellaDiTesto 3"/>
          <p:cNvSpPr txBox="1">
            <a:spLocks noChangeArrowheads="1"/>
          </p:cNvSpPr>
          <p:nvPr/>
        </p:nvSpPr>
        <p:spPr bwMode="auto">
          <a:xfrm>
            <a:off x="214282" y="1299977"/>
            <a:ext cx="85725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Un corpo si muove di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moto rettilineo non uniforme</a:t>
            </a:r>
            <a:r>
              <a:rPr lang="it-IT" sz="2400" dirty="0" smtClean="0">
                <a:latin typeface="Arial Black" pitchFamily="34" charset="0"/>
              </a:rPr>
              <a:t> quando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percorre una linea retta con una velocità e con un’accelerazione variabili in ogni istante</a:t>
            </a:r>
            <a:r>
              <a:rPr lang="it-IT" sz="2400" dirty="0" smtClean="0">
                <a:latin typeface="Arial Black" pitchFamily="34" charset="0"/>
              </a:rPr>
              <a:t>.</a:t>
            </a:r>
          </a:p>
          <a:p>
            <a:pPr algn="ctr"/>
            <a:endParaRPr lang="it-IT" sz="12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In questo caso si possono definire la </a:t>
            </a:r>
            <a:r>
              <a:rPr lang="it-IT" sz="2400" dirty="0" smtClean="0">
                <a:solidFill>
                  <a:srgbClr val="0000CC"/>
                </a:solidFill>
                <a:latin typeface="Arial Black" pitchFamily="34" charset="0"/>
              </a:rPr>
              <a:t>velocità istantanea</a:t>
            </a:r>
            <a:r>
              <a:rPr lang="it-IT" sz="2400" dirty="0" smtClean="0">
                <a:latin typeface="Arial Black" pitchFamily="34" charset="0"/>
              </a:rPr>
              <a:t> e lo </a:t>
            </a:r>
            <a:r>
              <a:rPr lang="it-IT" sz="2400" dirty="0" smtClean="0">
                <a:solidFill>
                  <a:srgbClr val="0000CC"/>
                </a:solidFill>
                <a:latin typeface="Arial Black" pitchFamily="34" charset="0"/>
              </a:rPr>
              <a:t>spazio percorso in ogni istante</a:t>
            </a:r>
            <a:r>
              <a:rPr lang="it-IT" sz="2400" dirty="0" smtClean="0">
                <a:latin typeface="Arial Black" pitchFamily="34" charset="0"/>
              </a:rPr>
              <a:t>, che hanno una formulazione complessa e variano continuamente nel tempo. 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000" dirty="0" smtClean="0">
                <a:solidFill>
                  <a:srgbClr val="0000CC"/>
                </a:solidFill>
                <a:latin typeface="Arial Black" pitchFamily="34" charset="0"/>
              </a:rPr>
              <a:t>Questo tipo di moto si riscontra, per esempio, quando un veicolo percorre una strada in rettilineo con continui cambi di velocità e di accelerazione.</a:t>
            </a:r>
            <a:endParaRPr lang="it-IT" sz="2000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12296" name="CasellaDiTesto 7"/>
          <p:cNvSpPr txBox="1">
            <a:spLocks noChangeArrowheads="1"/>
          </p:cNvSpPr>
          <p:nvPr/>
        </p:nvSpPr>
        <p:spPr bwMode="auto">
          <a:xfrm>
            <a:off x="285720" y="476250"/>
            <a:ext cx="86439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Moto rettilineo non uniforme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sellaDiTesto 3"/>
          <p:cNvSpPr txBox="1">
            <a:spLocks noChangeArrowheads="1"/>
          </p:cNvSpPr>
          <p:nvPr/>
        </p:nvSpPr>
        <p:spPr bwMode="auto">
          <a:xfrm>
            <a:off x="142844" y="476250"/>
            <a:ext cx="8786873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Caduta dei gravi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it-IT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it-IT" sz="800" b="1" dirty="0" smtClean="0">
              <a:solidFill>
                <a:srgbClr val="0000CC"/>
              </a:solidFill>
              <a:latin typeface="Arial Black" pitchFamily="34" charset="0"/>
            </a:endParaRPr>
          </a:p>
          <a:p>
            <a:pPr algn="ctr"/>
            <a:endParaRPr lang="it-IT" sz="800" b="1" dirty="0">
              <a:solidFill>
                <a:srgbClr val="0000CC"/>
              </a:solidFill>
              <a:latin typeface="Arial Black" pitchFamily="34" charset="0"/>
            </a:endParaRPr>
          </a:p>
          <a:p>
            <a:pPr algn="ctr"/>
            <a:r>
              <a:rPr lang="it-IT" sz="2400" u="sng" dirty="0" smtClean="0">
                <a:latin typeface="Arial Black" pitchFamily="34" charset="0"/>
              </a:rPr>
              <a:t>Tutti i corpi materiali soggetti al campo gravitazionale terrestre cadono con accelerazione costante</a:t>
            </a:r>
            <a:r>
              <a:rPr lang="it-IT" sz="2400" dirty="0" smtClean="0">
                <a:latin typeface="Arial Black" pitchFamily="34" charset="0"/>
              </a:rPr>
              <a:t>, indicata con la lettera g e detta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accelerazione di gravità</a:t>
            </a:r>
            <a:r>
              <a:rPr lang="it-IT" sz="2400" dirty="0" smtClean="0">
                <a:latin typeface="Arial Black" pitchFamily="34" charset="0"/>
              </a:rPr>
              <a:t>.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Alla nostra latitudine: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g = 9,8 m/s</a:t>
            </a:r>
            <a:r>
              <a:rPr lang="it-IT" sz="2400" b="1" baseline="30000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it-IT" sz="2400" dirty="0" smtClean="0">
                <a:latin typeface="Arial Black" pitchFamily="34" charset="0"/>
              </a:rPr>
              <a:t>.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Ne deriva che </a:t>
            </a:r>
            <a:r>
              <a:rPr lang="it-IT" sz="2400" b="1" u="sng" dirty="0" smtClean="0">
                <a:solidFill>
                  <a:srgbClr val="0000CC"/>
                </a:solidFill>
                <a:latin typeface="Arial Black" pitchFamily="34" charset="0"/>
              </a:rPr>
              <a:t>il moto di un corpo in caduta libera è uniformemente accelerato con accelerazione g</a:t>
            </a:r>
            <a:r>
              <a:rPr lang="it-IT" sz="2400" dirty="0" smtClean="0">
                <a:latin typeface="Arial Black" pitchFamily="34" charset="0"/>
              </a:rPr>
              <a:t>.</a:t>
            </a:r>
            <a:endParaRPr lang="it-IT" sz="2400" dirty="0">
              <a:latin typeface="Arial Black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214282" y="1142984"/>
            <a:ext cx="8643997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200" dirty="0" smtClean="0">
                <a:latin typeface="Arial Black" pitchFamily="34" charset="0"/>
              </a:rPr>
              <a:t>Lo spostamento, la velocità e l’accelerazione di un corpo sono delle </a:t>
            </a:r>
            <a:r>
              <a:rPr lang="it-IT" sz="2200" b="1" dirty="0" smtClean="0">
                <a:solidFill>
                  <a:srgbClr val="FF0000"/>
                </a:solidFill>
                <a:latin typeface="Arial Black" pitchFamily="34" charset="0"/>
              </a:rPr>
              <a:t>grandezze vettoriali</a:t>
            </a:r>
            <a:r>
              <a:rPr lang="it-IT" sz="2200" dirty="0" smtClean="0">
                <a:latin typeface="Arial Black" pitchFamily="34" charset="0"/>
              </a:rPr>
              <a:t>, vale a dire definite, non solo da un numero (che ne rappresenta l’</a:t>
            </a:r>
            <a:r>
              <a:rPr lang="it-IT" sz="2200" b="1" dirty="0" smtClean="0">
                <a:solidFill>
                  <a:srgbClr val="0000CC"/>
                </a:solidFill>
                <a:latin typeface="Arial Black" pitchFamily="34" charset="0"/>
              </a:rPr>
              <a:t>intensità</a:t>
            </a:r>
            <a:r>
              <a:rPr lang="it-IT" sz="2200" dirty="0" smtClean="0">
                <a:latin typeface="Arial Black" pitchFamily="34" charset="0"/>
              </a:rPr>
              <a:t> o il </a:t>
            </a:r>
            <a:r>
              <a:rPr lang="it-IT" sz="2200" b="1" dirty="0" smtClean="0">
                <a:solidFill>
                  <a:srgbClr val="0000CC"/>
                </a:solidFill>
                <a:latin typeface="Arial Black" pitchFamily="34" charset="0"/>
              </a:rPr>
              <a:t>modulo</a:t>
            </a:r>
            <a:r>
              <a:rPr lang="it-IT" sz="2200" dirty="0" smtClean="0">
                <a:latin typeface="Arial Black" pitchFamily="34" charset="0"/>
              </a:rPr>
              <a:t>), ma anche da una </a:t>
            </a:r>
            <a:r>
              <a:rPr lang="it-IT" sz="2200" b="1" dirty="0" smtClean="0">
                <a:solidFill>
                  <a:srgbClr val="0000CC"/>
                </a:solidFill>
                <a:latin typeface="Arial Black" pitchFamily="34" charset="0"/>
              </a:rPr>
              <a:t>direzione</a:t>
            </a:r>
            <a:r>
              <a:rPr lang="it-IT" sz="2200" dirty="0" smtClean="0">
                <a:latin typeface="Arial Black" pitchFamily="34" charset="0"/>
              </a:rPr>
              <a:t> (retta d’azione) e da un </a:t>
            </a:r>
            <a:r>
              <a:rPr lang="it-IT" sz="2200" b="1" dirty="0" smtClean="0">
                <a:solidFill>
                  <a:srgbClr val="0000CC"/>
                </a:solidFill>
                <a:latin typeface="Arial Black" pitchFamily="34" charset="0"/>
              </a:rPr>
              <a:t>verso</a:t>
            </a:r>
            <a:r>
              <a:rPr lang="it-IT" sz="2200" dirty="0" smtClean="0">
                <a:latin typeface="Arial Black" pitchFamily="34" charset="0"/>
              </a:rPr>
              <a:t> (orientamento della grandezza).</a:t>
            </a:r>
          </a:p>
          <a:p>
            <a:pPr algn="ctr"/>
            <a:endParaRPr lang="it-IT" sz="1000" dirty="0" smtClean="0">
              <a:latin typeface="Arial Black" pitchFamily="34" charset="0"/>
            </a:endParaRPr>
          </a:p>
          <a:p>
            <a:pPr algn="ctr"/>
            <a:r>
              <a:rPr lang="it-IT" sz="2200" dirty="0" smtClean="0">
                <a:latin typeface="Arial Black" pitchFamily="34" charset="0"/>
              </a:rPr>
              <a:t>Nel moto rettilineo non occorre tener conto dell’aspetto vettoriale di tali grandezze perché il moto avviene in unica direzione ed unico verso, nel moto curvilineo, invece, questo aspetto </a:t>
            </a:r>
            <a:r>
              <a:rPr lang="it-IT" sz="2200" b="1" u="sng" dirty="0" smtClean="0">
                <a:solidFill>
                  <a:srgbClr val="FF0000"/>
                </a:solidFill>
                <a:latin typeface="Arial Black" pitchFamily="34" charset="0"/>
              </a:rPr>
              <a:t>è fondamentale</a:t>
            </a:r>
            <a:r>
              <a:rPr lang="it-IT" sz="2200" dirty="0" smtClean="0">
                <a:latin typeface="Arial Black" pitchFamily="34" charset="0"/>
              </a:rPr>
              <a:t>, perché il moto avviene su una traiettoria curvilinea e tali grandezze variano sia in modulo che direzione.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285720" y="496653"/>
            <a:ext cx="8572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Moto curvilineo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214282" y="1142984"/>
            <a:ext cx="864399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Nel moto curvilineo, il corpo percorre una traiettoria curva; in ogni istante la sua posizione è definita </a:t>
            </a:r>
            <a:r>
              <a:rPr lang="it-IT" sz="2400" b="1" dirty="0" smtClean="0">
                <a:solidFill>
                  <a:srgbClr val="0000CC"/>
                </a:solidFill>
                <a:latin typeface="Arial Black" pitchFamily="34" charset="0"/>
              </a:rPr>
              <a:t>vettore posizione</a:t>
            </a:r>
            <a:r>
              <a:rPr lang="it-IT" sz="2400" dirty="0" smtClean="0">
                <a:latin typeface="Arial Black" pitchFamily="34" charset="0"/>
              </a:rPr>
              <a:t> (indicato dalla lettera r).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Il vettore posizione cambia istante dopo istante, dividendo la sua variazione per il tempo nel quale è avvenuta si ottiene la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velocità media</a:t>
            </a:r>
            <a:r>
              <a:rPr lang="it-IT" sz="2400" dirty="0" smtClean="0">
                <a:latin typeface="Arial Black" pitchFamily="34" charset="0"/>
              </a:rPr>
              <a:t>, mentre la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velocità istantanea</a:t>
            </a:r>
            <a:r>
              <a:rPr lang="it-IT" sz="2400" dirty="0" smtClean="0">
                <a:latin typeface="Arial Black" pitchFamily="34" charset="0"/>
              </a:rPr>
              <a:t> è </a:t>
            </a:r>
            <a:r>
              <a:rPr lang="it-IT" sz="2400" u="sng" dirty="0" smtClean="0">
                <a:solidFill>
                  <a:srgbClr val="FF0000"/>
                </a:solidFill>
                <a:latin typeface="Arial Black" pitchFamily="34" charset="0"/>
              </a:rPr>
              <a:t>la velocità media del punto materiale, relativa ad un intervallo di tempo piccolissimo (al limite tendente a zero) e risulta tangente alla traiettoria in quell’istante</a:t>
            </a:r>
            <a:r>
              <a:rPr lang="it-IT" sz="2400" dirty="0" smtClean="0">
                <a:latin typeface="Arial Black" pitchFamily="34" charset="0"/>
              </a:rPr>
              <a:t>.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285720" y="496653"/>
            <a:ext cx="8572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Moto curvilineo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214282" y="1142984"/>
            <a:ext cx="864399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Nel moto curvilineo, anche l’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accelerazione</a:t>
            </a:r>
            <a:r>
              <a:rPr lang="it-IT" sz="2400" dirty="0" smtClean="0">
                <a:latin typeface="Arial Black" pitchFamily="34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è un vettore</a:t>
            </a:r>
            <a:r>
              <a:rPr lang="it-IT" sz="2400" dirty="0" smtClean="0">
                <a:latin typeface="Arial Black" pitchFamily="34" charset="0"/>
              </a:rPr>
              <a:t>, definita come la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variazione del vettore velocità nel tempo</a:t>
            </a:r>
            <a:r>
              <a:rPr lang="it-IT" sz="2400" dirty="0" smtClean="0">
                <a:latin typeface="Arial Black" pitchFamily="34" charset="0"/>
              </a:rPr>
              <a:t>.</a:t>
            </a:r>
          </a:p>
          <a:p>
            <a:pPr algn="ctr"/>
            <a:r>
              <a:rPr lang="it-IT" sz="2400" dirty="0" smtClean="0">
                <a:latin typeface="Arial Black" pitchFamily="34" charset="0"/>
              </a:rPr>
              <a:t>Essendo la velocità un vettore essa può variare sia in direzione, sia in modulo; pertanto l’accelerazione è data da:</a:t>
            </a:r>
          </a:p>
          <a:p>
            <a:pPr algn="ctr"/>
            <a:endParaRPr lang="it-IT" sz="16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a = a</a:t>
            </a:r>
            <a:r>
              <a:rPr lang="it-IT" sz="2400" baseline="-25000" dirty="0" smtClean="0">
                <a:latin typeface="Arial Black" pitchFamily="34" charset="0"/>
              </a:rPr>
              <a:t>t</a:t>
            </a:r>
            <a:r>
              <a:rPr lang="it-IT" sz="2400" dirty="0" smtClean="0">
                <a:latin typeface="Arial Black" pitchFamily="34" charset="0"/>
              </a:rPr>
              <a:t> + </a:t>
            </a:r>
            <a:r>
              <a:rPr lang="it-IT" sz="2400" dirty="0" err="1" smtClean="0">
                <a:latin typeface="Arial Black" pitchFamily="34" charset="0"/>
              </a:rPr>
              <a:t>a</a:t>
            </a:r>
            <a:r>
              <a:rPr lang="it-IT" sz="2400" baseline="-25000" dirty="0" err="1" smtClean="0">
                <a:latin typeface="Arial Black" pitchFamily="34" charset="0"/>
              </a:rPr>
              <a:t>n</a:t>
            </a:r>
            <a:r>
              <a:rPr lang="it-IT" sz="2400" dirty="0" smtClean="0">
                <a:latin typeface="Arial Black" pitchFamily="34" charset="0"/>
              </a:rPr>
              <a:t> dove:</a:t>
            </a:r>
          </a:p>
          <a:p>
            <a:pPr algn="ctr"/>
            <a:endParaRPr lang="it-IT" sz="8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a</a:t>
            </a:r>
            <a:r>
              <a:rPr lang="it-IT" sz="2400" baseline="-25000" dirty="0" smtClean="0">
                <a:latin typeface="Arial Black" pitchFamily="34" charset="0"/>
              </a:rPr>
              <a:t>t</a:t>
            </a:r>
            <a:r>
              <a:rPr lang="it-IT" sz="2400" dirty="0" smtClean="0">
                <a:latin typeface="Arial Black" pitchFamily="34" charset="0"/>
              </a:rPr>
              <a:t> è l’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accelerazione tangenziale</a:t>
            </a:r>
            <a:r>
              <a:rPr lang="it-IT" sz="2400" dirty="0" smtClean="0">
                <a:latin typeface="Arial Black" pitchFamily="34" charset="0"/>
              </a:rPr>
              <a:t>, legata alla variazione della velocità in modulo;</a:t>
            </a:r>
          </a:p>
          <a:p>
            <a:pPr algn="ctr"/>
            <a:r>
              <a:rPr lang="it-IT" sz="2400" dirty="0" err="1" smtClean="0">
                <a:latin typeface="Arial Black" pitchFamily="34" charset="0"/>
              </a:rPr>
              <a:t>a</a:t>
            </a:r>
            <a:r>
              <a:rPr lang="it-IT" sz="2400" baseline="-25000" dirty="0" err="1" smtClean="0">
                <a:latin typeface="Arial Black" pitchFamily="34" charset="0"/>
              </a:rPr>
              <a:t>n</a:t>
            </a:r>
            <a:r>
              <a:rPr lang="it-IT" sz="2400" dirty="0" smtClean="0">
                <a:latin typeface="Arial Black" pitchFamily="34" charset="0"/>
              </a:rPr>
              <a:t> è l’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accelerazione normale</a:t>
            </a:r>
            <a:r>
              <a:rPr lang="it-IT" sz="2400" dirty="0" smtClean="0">
                <a:latin typeface="Arial Black" pitchFamily="34" charset="0"/>
              </a:rPr>
              <a:t>, legata alla variazione di velocità in direzione.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285720" y="496653"/>
            <a:ext cx="8572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Moto curvilineo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214282" y="1142984"/>
            <a:ext cx="864399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Un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moto piano</a:t>
            </a:r>
            <a:r>
              <a:rPr lang="it-IT" sz="2400" dirty="0" smtClean="0">
                <a:latin typeface="Arial Black" pitchFamily="34" charset="0"/>
              </a:rPr>
              <a:t> è rappresentato dallo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spostamento di un punto materiale su un piano</a:t>
            </a:r>
            <a:r>
              <a:rPr lang="it-IT" sz="2400" dirty="0" smtClean="0">
                <a:latin typeface="Arial Black" pitchFamily="34" charset="0"/>
              </a:rPr>
              <a:t>, ne deriva che le grandezze che lo descrivono possono essere scomposte secondo le direzioni di una coppia di assi cartesiani ortogonali x ed y.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Un </a:t>
            </a:r>
            <a:r>
              <a:rPr lang="it-IT" sz="2400" u="sng" dirty="0" smtClean="0">
                <a:latin typeface="Arial Black" pitchFamily="34" charset="0"/>
              </a:rPr>
              <a:t>moto piano con accelerazione costante è ancora detto uniformemente accelerato</a:t>
            </a:r>
            <a:r>
              <a:rPr lang="it-IT" sz="2400" dirty="0" smtClean="0">
                <a:latin typeface="Arial Black" pitchFamily="34" charset="0"/>
              </a:rPr>
              <a:t>; in questo caso valgono le formule dello spazio percorso e della velocità ricavate per il moto rettilineo; spazio e velocità hanno due componenti.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0" y="49665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Moto piano uniformemente accelerato</a:t>
            </a:r>
            <a:endParaRPr lang="it-IT" sz="36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214282" y="1142984"/>
            <a:ext cx="864399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Il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moto di un proiettile</a:t>
            </a:r>
            <a:r>
              <a:rPr lang="it-IT" sz="2400" dirty="0" smtClean="0">
                <a:latin typeface="Arial Black" pitchFamily="34" charset="0"/>
              </a:rPr>
              <a:t> è un esempio particolare di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moto curvilineo uniformemente accelerato</a:t>
            </a:r>
            <a:r>
              <a:rPr lang="it-IT" sz="2400" dirty="0" smtClean="0">
                <a:latin typeface="Arial Black" pitchFamily="34" charset="0"/>
              </a:rPr>
              <a:t>.</a:t>
            </a:r>
          </a:p>
          <a:p>
            <a:pPr algn="ctr"/>
            <a:r>
              <a:rPr lang="it-IT" sz="2400" dirty="0" smtClean="0">
                <a:latin typeface="Arial Black" pitchFamily="34" charset="0"/>
              </a:rPr>
              <a:t>Esso è, infatti, caratterizzato da un </a:t>
            </a:r>
            <a:r>
              <a:rPr lang="it-IT" sz="2400" u="sng" dirty="0" smtClean="0">
                <a:solidFill>
                  <a:srgbClr val="FF0000"/>
                </a:solidFill>
                <a:latin typeface="Arial Black" pitchFamily="34" charset="0"/>
              </a:rPr>
              <a:t>accelerazione di gravità g costante</a:t>
            </a:r>
            <a:r>
              <a:rPr lang="it-IT" sz="2400" dirty="0" smtClean="0">
                <a:latin typeface="Arial Black" pitchFamily="34" charset="0"/>
              </a:rPr>
              <a:t>.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285720" y="496653"/>
            <a:ext cx="8572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Moto di un proiettile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500034" y="4714884"/>
            <a:ext cx="2000264" cy="15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rot="5400000" flipH="1" flipV="1">
            <a:off x="-357222" y="3857628"/>
            <a:ext cx="1714512" cy="15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2428860" y="4714884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Arial Black" pitchFamily="34" charset="0"/>
              </a:rPr>
              <a:t>x</a:t>
            </a:r>
            <a:endParaRPr lang="it-IT" sz="1200" dirty="0">
              <a:latin typeface="Arial Black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14282" y="2857496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Arial Black" pitchFamily="34" charset="0"/>
              </a:rPr>
              <a:t>y</a:t>
            </a:r>
            <a:endParaRPr lang="it-IT" sz="1200" dirty="0">
              <a:latin typeface="Arial Black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786050" y="2786058"/>
            <a:ext cx="59293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In tale tipo di moto il proiettile può avere una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velocità iniziale parallela all’asse x</a:t>
            </a:r>
            <a:r>
              <a:rPr lang="it-IT" sz="2400" dirty="0" smtClean="0">
                <a:latin typeface="Arial Black" pitchFamily="34" charset="0"/>
              </a:rPr>
              <a:t>, oppure </a:t>
            </a:r>
            <a:r>
              <a:rPr lang="it-IT" sz="2400" dirty="0" smtClean="0">
                <a:solidFill>
                  <a:srgbClr val="0000CC"/>
                </a:solidFill>
                <a:latin typeface="Arial Black" pitchFamily="34" charset="0"/>
              </a:rPr>
              <a:t>incidente all’asse x</a:t>
            </a:r>
            <a:r>
              <a:rPr lang="it-IT" sz="2400" dirty="0" smtClean="0">
                <a:latin typeface="Arial Black" pitchFamily="34" charset="0"/>
              </a:rPr>
              <a:t>; in entrambi i casi il moto si studia sviluppando i punti illustrati di seguito. </a:t>
            </a:r>
            <a:endParaRPr lang="it-IT" sz="2400" dirty="0">
              <a:latin typeface="Arial Black" pitchFamily="34" charset="0"/>
            </a:endParaRPr>
          </a:p>
        </p:txBody>
      </p:sp>
      <p:cxnSp>
        <p:nvCxnSpPr>
          <p:cNvPr id="15" name="Connettore 2 14"/>
          <p:cNvCxnSpPr/>
          <p:nvPr/>
        </p:nvCxnSpPr>
        <p:spPr>
          <a:xfrm>
            <a:off x="500034" y="4714884"/>
            <a:ext cx="642942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rot="5400000" flipH="1" flipV="1">
            <a:off x="250001" y="3964785"/>
            <a:ext cx="1000132" cy="500066"/>
          </a:xfrm>
          <a:prstGeom prst="straightConnector1">
            <a:avLst/>
          </a:prstGeom>
          <a:ln w="38100" cmpd="sng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1000100" y="414338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</a:t>
            </a:r>
            <a:r>
              <a:rPr lang="it-IT" b="1" baseline="-25000" dirty="0" smtClean="0"/>
              <a:t>o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85720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</a:t>
            </a:r>
            <a:endParaRPr lang="it-IT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214282" y="1142984"/>
            <a:ext cx="8643997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Lo studio del moto di un corpo si articola nelle seguenti </a:t>
            </a:r>
            <a:r>
              <a:rPr lang="it-IT" sz="2400" b="1" dirty="0" smtClean="0">
                <a:solidFill>
                  <a:srgbClr val="0000CC"/>
                </a:solidFill>
                <a:latin typeface="Arial Black" pitchFamily="34" charset="0"/>
              </a:rPr>
              <a:t>quattro fasi</a:t>
            </a:r>
            <a:r>
              <a:rPr lang="it-IT" sz="2400" dirty="0" smtClean="0">
                <a:latin typeface="Arial Black" pitchFamily="34" charset="0"/>
              </a:rPr>
              <a:t>:</a:t>
            </a:r>
          </a:p>
          <a:p>
            <a:pPr algn="ctr"/>
            <a:endParaRPr lang="it-IT" sz="1000" dirty="0" smtClean="0">
              <a:latin typeface="Arial Black" pitchFamily="34" charset="0"/>
            </a:endParaRPr>
          </a:p>
          <a:p>
            <a:pPr marL="457200" indent="-457200" algn="ctr">
              <a:buAutoNum type="arabicParenR"/>
            </a:pPr>
            <a:r>
              <a:rPr lang="it-IT" sz="2400" b="1" dirty="0" smtClean="0">
                <a:solidFill>
                  <a:srgbClr val="0000CC"/>
                </a:solidFill>
                <a:latin typeface="Arial Black" pitchFamily="34" charset="0"/>
              </a:rPr>
              <a:t>definizione della velocità del corpo all’istante iniziale</a:t>
            </a:r>
            <a:r>
              <a:rPr lang="it-IT" sz="2400" dirty="0" smtClean="0">
                <a:latin typeface="Arial Black" pitchFamily="34" charset="0"/>
              </a:rPr>
              <a:t> e scomposizione secondo gli assi cartesiani;</a:t>
            </a:r>
          </a:p>
          <a:p>
            <a:pPr marL="457200" indent="-457200" algn="ctr">
              <a:buAutoNum type="arabicParenR"/>
            </a:pPr>
            <a:r>
              <a:rPr lang="it-IT" sz="2400" b="1" dirty="0" smtClean="0">
                <a:solidFill>
                  <a:srgbClr val="0000CC"/>
                </a:solidFill>
                <a:latin typeface="Arial Black" pitchFamily="34" charset="0"/>
              </a:rPr>
              <a:t>definizione delle forze che agiscono sul corpo, quindi delle accelerazioni</a:t>
            </a:r>
            <a:r>
              <a:rPr lang="it-IT" sz="2400" dirty="0" smtClean="0">
                <a:latin typeface="Arial Black" pitchFamily="34" charset="0"/>
              </a:rPr>
              <a:t> e scomposizione secondo gli assi cartesiani;</a:t>
            </a:r>
          </a:p>
          <a:p>
            <a:pPr marL="457200" indent="-457200" algn="ctr">
              <a:buAutoNum type="arabicParenR"/>
            </a:pPr>
            <a:r>
              <a:rPr lang="it-IT" sz="2400" b="1" dirty="0" smtClean="0">
                <a:solidFill>
                  <a:srgbClr val="0000CC"/>
                </a:solidFill>
                <a:latin typeface="Arial Black" pitchFamily="34" charset="0"/>
              </a:rPr>
              <a:t>definizione del tipo di moto lungo ogni asse e scrittura delle relative equazioni</a:t>
            </a:r>
            <a:r>
              <a:rPr lang="it-IT" sz="2400" dirty="0" smtClean="0">
                <a:latin typeface="Arial Black" pitchFamily="34" charset="0"/>
              </a:rPr>
              <a:t>;</a:t>
            </a:r>
          </a:p>
          <a:p>
            <a:pPr marL="457200" indent="-457200" algn="ctr">
              <a:buAutoNum type="arabicParenR"/>
            </a:pPr>
            <a:r>
              <a:rPr lang="it-IT" sz="2400" b="1" dirty="0" smtClean="0">
                <a:solidFill>
                  <a:srgbClr val="0000CC"/>
                </a:solidFill>
                <a:latin typeface="Arial Black" pitchFamily="34" charset="0"/>
              </a:rPr>
              <a:t>ricomposizione delle equazioni del moto</a:t>
            </a:r>
            <a:r>
              <a:rPr lang="it-IT" sz="2400" dirty="0" smtClean="0">
                <a:latin typeface="Arial Black" pitchFamily="34" charset="0"/>
              </a:rPr>
              <a:t>.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0" y="49665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Fasi di studio di un moto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214282" y="1357298"/>
            <a:ext cx="864399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Un corpo si muove di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moto circolare uniforme</a:t>
            </a:r>
            <a:r>
              <a:rPr lang="it-IT" sz="2400" dirty="0" smtClean="0">
                <a:latin typeface="Arial Black" pitchFamily="34" charset="0"/>
              </a:rPr>
              <a:t> </a:t>
            </a:r>
            <a:r>
              <a:rPr lang="it-IT" sz="2400" u="sng" dirty="0" smtClean="0">
                <a:solidFill>
                  <a:srgbClr val="FF0000"/>
                </a:solidFill>
                <a:latin typeface="Arial Black" pitchFamily="34" charset="0"/>
              </a:rPr>
              <a:t>quando percorre una traiettoria circolare con velocità costante</a:t>
            </a:r>
            <a:r>
              <a:rPr lang="it-IT" sz="2400" dirty="0" smtClean="0">
                <a:latin typeface="Arial Black" pitchFamily="34" charset="0"/>
              </a:rPr>
              <a:t>.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Supponiamo che il corpo occupi, all’istante t = 0, la posizione P</a:t>
            </a:r>
            <a:r>
              <a:rPr lang="it-IT" sz="2400" baseline="-25000" dirty="0" smtClean="0">
                <a:latin typeface="Arial Black" pitchFamily="34" charset="0"/>
              </a:rPr>
              <a:t>0</a:t>
            </a:r>
            <a:r>
              <a:rPr lang="it-IT" sz="2400" dirty="0" smtClean="0">
                <a:latin typeface="Arial Black" pitchFamily="34" charset="0"/>
              </a:rPr>
              <a:t>; dopo aver percorso un giro completo, il corpo si troverà di nuovo nella posizione P</a:t>
            </a:r>
            <a:r>
              <a:rPr lang="it-IT" sz="2400" baseline="-25000" dirty="0" smtClean="0">
                <a:latin typeface="Arial Black" pitchFamily="34" charset="0"/>
              </a:rPr>
              <a:t>0</a:t>
            </a:r>
            <a:r>
              <a:rPr lang="it-IT" sz="2400" dirty="0" smtClean="0">
                <a:latin typeface="Arial Black" pitchFamily="34" charset="0"/>
              </a:rPr>
              <a:t>, vale a dire, tornerà nella posizione iniziale sulla circonferenza.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0" y="49665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Moto circolare uniforme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Immagine 6" descr="shutterstock_276957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3559175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ttangolo 7"/>
          <p:cNvSpPr>
            <a:spLocks noChangeArrowheads="1"/>
          </p:cNvSpPr>
          <p:nvPr/>
        </p:nvSpPr>
        <p:spPr bwMode="auto">
          <a:xfrm>
            <a:off x="1500188" y="1428750"/>
            <a:ext cx="1428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  <a:latin typeface="Brush Script MT" pitchFamily="66" charset="0"/>
                <a:ea typeface="MS PGothic" pitchFamily="34" charset="-128"/>
              </a:rPr>
              <a:t>Argomenti che verranno trattati in questa lezione: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071934" y="1000108"/>
            <a:ext cx="4429156" cy="335476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2000" b="1" dirty="0" smtClean="0">
                <a:solidFill>
                  <a:srgbClr val="FF0000"/>
                </a:solidFill>
                <a:latin typeface="+mn-lt"/>
              </a:rPr>
              <a:t>Elementi di cinematica:</a:t>
            </a:r>
          </a:p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1600" dirty="0" smtClean="0">
                <a:latin typeface="+mn-lt"/>
              </a:rPr>
              <a:t>Definizione ed obiettivi;</a:t>
            </a:r>
          </a:p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1600" dirty="0" smtClean="0">
                <a:latin typeface="+mn-lt"/>
              </a:rPr>
              <a:t>Termini della cinematica;</a:t>
            </a:r>
          </a:p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1600" dirty="0" smtClean="0">
                <a:latin typeface="+mn-lt"/>
              </a:rPr>
              <a:t>Moto rettilineo uniforme;</a:t>
            </a:r>
          </a:p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1600" dirty="0" smtClean="0">
                <a:latin typeface="+mn-lt"/>
              </a:rPr>
              <a:t>Moto rettilineo uniformemente accelerato;</a:t>
            </a:r>
          </a:p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1600" dirty="0" smtClean="0">
                <a:latin typeface="+mn-lt"/>
              </a:rPr>
              <a:t>Moto rettilineo non uniforme;</a:t>
            </a:r>
          </a:p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1600" dirty="0" smtClean="0">
                <a:latin typeface="+mn-lt"/>
              </a:rPr>
              <a:t>Caduta dei gravi;</a:t>
            </a:r>
          </a:p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1600" dirty="0" smtClean="0">
                <a:latin typeface="+mn-lt"/>
              </a:rPr>
              <a:t>Moto curvilineo;</a:t>
            </a:r>
          </a:p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1600" dirty="0" smtClean="0">
                <a:latin typeface="+mn-lt"/>
              </a:rPr>
              <a:t>Moto piano uniformemente accelerato;</a:t>
            </a:r>
          </a:p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1600" dirty="0" smtClean="0">
                <a:latin typeface="+mn-lt"/>
              </a:rPr>
              <a:t>Moto di un proiettile;</a:t>
            </a:r>
          </a:p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1600" dirty="0" smtClean="0">
                <a:latin typeface="+mn-lt"/>
              </a:rPr>
              <a:t>Fasi di studio di un moto;</a:t>
            </a:r>
          </a:p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1600" dirty="0" smtClean="0">
                <a:latin typeface="+mn-lt"/>
              </a:rPr>
              <a:t>Moto circolare uniforme;</a:t>
            </a:r>
          </a:p>
          <a:p>
            <a:pPr>
              <a:buClr>
                <a:srgbClr val="7E2D00"/>
              </a:buClr>
              <a:buFont typeface="Arial" charset="0"/>
              <a:buChar char="►"/>
              <a:defRPr/>
            </a:pPr>
            <a:r>
              <a:rPr lang="it-IT" sz="1600" dirty="0" smtClean="0">
                <a:latin typeface="+mn-lt"/>
              </a:rPr>
              <a:t>Moto circolare uniformemente accelerato.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214282" y="1214422"/>
            <a:ext cx="864399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In un moto circolare uniforme si definiscono le seguenti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grandezze</a:t>
            </a:r>
            <a:r>
              <a:rPr lang="it-IT" sz="2400" dirty="0" smtClean="0">
                <a:latin typeface="Arial Black" pitchFamily="34" charset="0"/>
              </a:rPr>
              <a:t>: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Periodo T:</a:t>
            </a:r>
            <a:r>
              <a:rPr lang="it-IT" sz="2400" dirty="0" smtClean="0">
                <a:latin typeface="Arial Black" pitchFamily="34" charset="0"/>
              </a:rPr>
              <a:t> è l’intervallo di tempo impiegato dal corpo per compiere un giro completo; il periodo si esprime, in genere, in secondi [s];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Frequenza </a:t>
            </a:r>
            <a:r>
              <a:rPr lang="it-IT" sz="2400" b="1" i="1" dirty="0" smtClean="0">
                <a:solidFill>
                  <a:srgbClr val="FF0000"/>
                </a:solidFill>
                <a:latin typeface="Arial Black" pitchFamily="34" charset="0"/>
              </a:rPr>
              <a:t>v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  <a:r>
              <a:rPr lang="it-IT" sz="2400" dirty="0" smtClean="0">
                <a:latin typeface="Arial Black" pitchFamily="34" charset="0"/>
              </a:rPr>
              <a:t> è il numero di giri compiuti dal corpo nell’unità di tempo; l’unità di misura è l’Hertz [Hz].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Ne deriva che il periodo è l’inverso della frequenza e viceversa: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T = 1/</a:t>
            </a:r>
            <a:r>
              <a:rPr lang="it-IT" sz="2400" b="1" i="1" dirty="0" smtClean="0">
                <a:solidFill>
                  <a:srgbClr val="FF0000"/>
                </a:solidFill>
                <a:latin typeface="Arial Black" pitchFamily="34" charset="0"/>
              </a:rPr>
              <a:t>v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     </a:t>
            </a:r>
            <a:r>
              <a:rPr lang="it-IT" sz="2400" b="1" i="1" dirty="0" err="1" smtClean="0">
                <a:solidFill>
                  <a:srgbClr val="FF0000"/>
                </a:solidFill>
                <a:latin typeface="Arial Black" pitchFamily="34" charset="0"/>
              </a:rPr>
              <a:t>v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 = 1/T</a:t>
            </a:r>
            <a:r>
              <a:rPr lang="it-IT" sz="2400" dirty="0" smtClean="0">
                <a:latin typeface="Arial Black" pitchFamily="34" charset="0"/>
              </a:rPr>
              <a:t>.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0" y="49665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Moto circolare uniforme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214282" y="1214422"/>
            <a:ext cx="864399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Un corpo che percorre una circonferenza di raggio R con periodo T, possiede sia una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velocità tangenziale</a:t>
            </a:r>
            <a:r>
              <a:rPr lang="it-IT" sz="2400" dirty="0" smtClean="0">
                <a:latin typeface="Arial Black" pitchFamily="34" charset="0"/>
              </a:rPr>
              <a:t> che una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velocità angolare</a:t>
            </a:r>
            <a:r>
              <a:rPr lang="it-IT" sz="2400" dirty="0" smtClean="0">
                <a:latin typeface="Arial Black" pitchFamily="34" charset="0"/>
              </a:rPr>
              <a:t>.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velocità tangenziale</a:t>
            </a:r>
            <a:r>
              <a:rPr lang="it-IT" sz="2400" dirty="0" smtClean="0">
                <a:latin typeface="Arial Black" pitchFamily="34" charset="0"/>
              </a:rPr>
              <a:t> è la </a:t>
            </a:r>
            <a:r>
              <a:rPr lang="it-IT" sz="2400" u="sng" dirty="0" smtClean="0">
                <a:solidFill>
                  <a:srgbClr val="FF0000"/>
                </a:solidFill>
                <a:latin typeface="Arial Black" pitchFamily="34" charset="0"/>
              </a:rPr>
              <a:t>velocità con cui il corpo percorre la circonferenza</a:t>
            </a:r>
            <a:r>
              <a:rPr lang="it-IT" sz="2400" dirty="0" smtClean="0">
                <a:latin typeface="Arial Black" pitchFamily="34" charset="0"/>
              </a:rPr>
              <a:t>.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Essa è pari a: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err="1" smtClean="0">
                <a:latin typeface="Arial Black" pitchFamily="34" charset="0"/>
              </a:rPr>
              <a:t>v</a:t>
            </a:r>
            <a:r>
              <a:rPr lang="it-IT" sz="2400" baseline="-25000" dirty="0" err="1" smtClean="0">
                <a:latin typeface="Arial Black" pitchFamily="34" charset="0"/>
              </a:rPr>
              <a:t>t</a:t>
            </a:r>
            <a:r>
              <a:rPr lang="it-IT" sz="2400" dirty="0" smtClean="0">
                <a:latin typeface="Arial Black" pitchFamily="34" charset="0"/>
              </a:rPr>
              <a:t> = 2</a:t>
            </a:r>
            <a:r>
              <a:rPr lang="el-GR" sz="2400" dirty="0" smtClean="0">
                <a:latin typeface="Arial Black" pitchFamily="34" charset="0"/>
              </a:rPr>
              <a:t>π</a:t>
            </a:r>
            <a:r>
              <a:rPr lang="it-IT" sz="2400" dirty="0" smtClean="0">
                <a:latin typeface="Arial Black" pitchFamily="34" charset="0"/>
              </a:rPr>
              <a:t>R/T = 2</a:t>
            </a:r>
            <a:r>
              <a:rPr lang="el-GR" sz="2400" dirty="0" smtClean="0">
                <a:latin typeface="Arial Black" pitchFamily="34" charset="0"/>
              </a:rPr>
              <a:t>π</a:t>
            </a:r>
            <a:r>
              <a:rPr lang="it-IT" sz="2400" dirty="0" err="1" smtClean="0">
                <a:latin typeface="Arial Black" pitchFamily="34" charset="0"/>
              </a:rPr>
              <a:t>R</a:t>
            </a:r>
            <a:r>
              <a:rPr lang="it-IT" sz="2400" i="1" dirty="0" err="1" smtClean="0">
                <a:latin typeface="Arial Black" pitchFamily="34" charset="0"/>
              </a:rPr>
              <a:t>v</a:t>
            </a:r>
            <a:r>
              <a:rPr lang="it-IT" sz="2400" i="1" dirty="0" smtClean="0">
                <a:latin typeface="Arial Black" pitchFamily="34" charset="0"/>
              </a:rPr>
              <a:t> </a:t>
            </a:r>
            <a:r>
              <a:rPr lang="it-IT" sz="2400" dirty="0" smtClean="0">
                <a:latin typeface="Arial Black" pitchFamily="34" charset="0"/>
              </a:rPr>
              <a:t>[m/s].</a:t>
            </a:r>
            <a:endParaRPr lang="it-IT" sz="2400" i="1" dirty="0">
              <a:latin typeface="Arial Black" pitchFamily="34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0" y="49665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Moto circolare uniforme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214282" y="1214422"/>
            <a:ext cx="864399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velocità angolare</a:t>
            </a:r>
            <a:r>
              <a:rPr lang="it-IT" sz="2400" dirty="0" smtClean="0">
                <a:latin typeface="Arial Black" pitchFamily="34" charset="0"/>
              </a:rPr>
              <a:t> è la </a:t>
            </a:r>
            <a:r>
              <a:rPr lang="it-IT" sz="2400" u="sng" dirty="0" smtClean="0">
                <a:solidFill>
                  <a:srgbClr val="FF0000"/>
                </a:solidFill>
                <a:latin typeface="Arial Black" pitchFamily="34" charset="0"/>
              </a:rPr>
              <a:t>velocità con cui viene spazzato l’angolo al centro della circonferenza</a:t>
            </a:r>
            <a:r>
              <a:rPr lang="it-IT" sz="2400" dirty="0" smtClean="0">
                <a:latin typeface="Arial Black" pitchFamily="34" charset="0"/>
              </a:rPr>
              <a:t>.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Essa è data dal rapporto fra l’angolo spazzato al centro della circonferenza ed il tempo impiegato a spazzarlo:</a:t>
            </a:r>
          </a:p>
          <a:p>
            <a:pPr algn="ctr"/>
            <a:endParaRPr lang="it-IT" sz="1200" dirty="0" smtClean="0">
              <a:latin typeface="Arial Black" pitchFamily="34" charset="0"/>
            </a:endParaRPr>
          </a:p>
          <a:p>
            <a:pPr algn="ctr"/>
            <a:r>
              <a:rPr lang="el-GR" sz="2400" b="1" dirty="0" smtClean="0">
                <a:latin typeface="Arial Black" pitchFamily="34" charset="0"/>
              </a:rPr>
              <a:t>ω</a:t>
            </a:r>
            <a:r>
              <a:rPr lang="it-IT" sz="2400" b="1" dirty="0" smtClean="0">
                <a:latin typeface="Arial Black" pitchFamily="34" charset="0"/>
              </a:rPr>
              <a:t> = ∆</a:t>
            </a:r>
            <a:r>
              <a:rPr lang="el-GR" sz="2400" b="1" dirty="0" smtClean="0">
                <a:latin typeface="Arial Black" pitchFamily="34" charset="0"/>
              </a:rPr>
              <a:t>Φ</a:t>
            </a:r>
            <a:r>
              <a:rPr lang="it-IT" sz="2400" b="1" dirty="0" smtClean="0">
                <a:latin typeface="Arial Black" pitchFamily="34" charset="0"/>
              </a:rPr>
              <a:t>/∆T</a:t>
            </a:r>
            <a:r>
              <a:rPr lang="it-IT" sz="2400" dirty="0" smtClean="0">
                <a:latin typeface="Arial Black" pitchFamily="34" charset="0"/>
              </a:rPr>
              <a:t> </a:t>
            </a:r>
            <a:r>
              <a:rPr lang="it-IT" sz="2400" i="1" dirty="0" smtClean="0">
                <a:latin typeface="Arial Black" pitchFamily="34" charset="0"/>
              </a:rPr>
              <a:t> </a:t>
            </a:r>
            <a:r>
              <a:rPr lang="it-IT" sz="2400" dirty="0" smtClean="0">
                <a:latin typeface="Arial Black" pitchFamily="34" charset="0"/>
              </a:rPr>
              <a:t>[</a:t>
            </a:r>
            <a:r>
              <a:rPr lang="it-IT" sz="2400" dirty="0" err="1" smtClean="0">
                <a:latin typeface="Arial Black" pitchFamily="34" charset="0"/>
              </a:rPr>
              <a:t>rad</a:t>
            </a:r>
            <a:r>
              <a:rPr lang="it-IT" sz="2400" dirty="0" smtClean="0">
                <a:latin typeface="Arial Black" pitchFamily="34" charset="0"/>
              </a:rPr>
              <a:t>/s].</a:t>
            </a:r>
          </a:p>
          <a:p>
            <a:pPr algn="ctr"/>
            <a:endParaRPr lang="it-IT" sz="2400" i="1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Per il moto circolare uniforme di periodo T risulta:</a:t>
            </a:r>
          </a:p>
          <a:p>
            <a:pPr algn="ctr"/>
            <a:endParaRPr lang="it-IT" sz="12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ω = </a:t>
            </a:r>
            <a:r>
              <a:rPr lang="it-IT" sz="2400" dirty="0" err="1" smtClean="0">
                <a:latin typeface="Arial Black" pitchFamily="34" charset="0"/>
              </a:rPr>
              <a:t>2</a:t>
            </a:r>
            <a:r>
              <a:rPr lang="el-GR" sz="2400" dirty="0" smtClean="0">
                <a:latin typeface="Arial Black" pitchFamily="34" charset="0"/>
              </a:rPr>
              <a:t>π</a:t>
            </a:r>
            <a:r>
              <a:rPr lang="it-IT" sz="2400" dirty="0" smtClean="0">
                <a:latin typeface="Arial Black" pitchFamily="34" charset="0"/>
              </a:rPr>
              <a:t>/T = 2</a:t>
            </a:r>
            <a:r>
              <a:rPr lang="el-GR" sz="2400" dirty="0" smtClean="0">
                <a:latin typeface="Arial Black" pitchFamily="34" charset="0"/>
              </a:rPr>
              <a:t>π</a:t>
            </a:r>
            <a:r>
              <a:rPr lang="it-IT" sz="2400" i="1" dirty="0" smtClean="0">
                <a:latin typeface="Arial Black" pitchFamily="34" charset="0"/>
              </a:rPr>
              <a:t>v</a:t>
            </a:r>
            <a:r>
              <a:rPr lang="it-IT" sz="2400" dirty="0" smtClean="0">
                <a:latin typeface="Arial Black" pitchFamily="34" charset="0"/>
              </a:rPr>
              <a:t> [</a:t>
            </a:r>
            <a:r>
              <a:rPr lang="it-IT" sz="2400" dirty="0" err="1" smtClean="0">
                <a:latin typeface="Arial Black" pitchFamily="34" charset="0"/>
              </a:rPr>
              <a:t>rad</a:t>
            </a:r>
            <a:r>
              <a:rPr lang="it-IT" sz="2400" dirty="0" smtClean="0">
                <a:latin typeface="Arial Black" pitchFamily="34" charset="0"/>
              </a:rPr>
              <a:t>/s].</a:t>
            </a:r>
            <a:endParaRPr lang="it-IT" sz="2400" i="1" dirty="0">
              <a:latin typeface="Arial Black" pitchFamily="34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0" y="49665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Moto circolare uniforme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214282" y="1214422"/>
            <a:ext cx="864399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Dalle due definizioni di velocità tangenziale ed angolare appena date, segue che:</a:t>
            </a:r>
          </a:p>
          <a:p>
            <a:pPr algn="ctr"/>
            <a:endParaRPr lang="it-IT" sz="1200" i="1" dirty="0" smtClean="0">
              <a:latin typeface="Arial Black" pitchFamily="34" charset="0"/>
            </a:endParaRPr>
          </a:p>
          <a:p>
            <a:pPr algn="ctr"/>
            <a:r>
              <a:rPr lang="it-IT" sz="2400" dirty="0" err="1" smtClean="0">
                <a:latin typeface="Arial Black" pitchFamily="34" charset="0"/>
              </a:rPr>
              <a:t>v</a:t>
            </a:r>
            <a:r>
              <a:rPr lang="it-IT" sz="2400" baseline="-25000" dirty="0" err="1" smtClean="0">
                <a:latin typeface="Arial Black" pitchFamily="34" charset="0"/>
              </a:rPr>
              <a:t>t</a:t>
            </a:r>
            <a:r>
              <a:rPr lang="it-IT" sz="2400" dirty="0" smtClean="0">
                <a:latin typeface="Arial Black" pitchFamily="34" charset="0"/>
              </a:rPr>
              <a:t> </a:t>
            </a:r>
            <a:r>
              <a:rPr lang="it-IT" sz="2400" i="1" dirty="0" smtClean="0">
                <a:latin typeface="Arial Black" pitchFamily="34" charset="0"/>
              </a:rPr>
              <a:t>= </a:t>
            </a:r>
            <a:r>
              <a:rPr lang="it-IT" sz="2400" dirty="0" smtClean="0">
                <a:latin typeface="Arial Black" pitchFamily="34" charset="0"/>
              </a:rPr>
              <a:t>ωR [m/s].</a:t>
            </a:r>
          </a:p>
          <a:p>
            <a:pPr algn="ctr"/>
            <a:endParaRPr lang="it-IT" sz="2400" i="1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Per concludere, nel moto circolare uniforme, l’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accelerazione centripeta</a:t>
            </a:r>
            <a:r>
              <a:rPr lang="it-IT" sz="2400" dirty="0" smtClean="0">
                <a:latin typeface="Arial Black" pitchFamily="34" charset="0"/>
              </a:rPr>
              <a:t> è pari a:</a:t>
            </a:r>
          </a:p>
          <a:p>
            <a:pPr algn="ctr"/>
            <a:endParaRPr lang="it-IT" sz="12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a</a:t>
            </a:r>
            <a:r>
              <a:rPr lang="it-IT" sz="2400" baseline="-25000" dirty="0" smtClean="0">
                <a:latin typeface="Arial Black" pitchFamily="34" charset="0"/>
              </a:rPr>
              <a:t>c</a:t>
            </a:r>
            <a:r>
              <a:rPr lang="it-IT" sz="2400" dirty="0" smtClean="0">
                <a:latin typeface="Arial Black" pitchFamily="34" charset="0"/>
              </a:rPr>
              <a:t> = v</a:t>
            </a:r>
            <a:r>
              <a:rPr lang="it-IT" sz="2400" baseline="-25000" dirty="0" smtClean="0">
                <a:latin typeface="Arial Black" pitchFamily="34" charset="0"/>
              </a:rPr>
              <a:t>t</a:t>
            </a:r>
            <a:r>
              <a:rPr lang="it-IT" sz="2400" baseline="30000" dirty="0" smtClean="0">
                <a:latin typeface="Arial Black" pitchFamily="34" charset="0"/>
              </a:rPr>
              <a:t>2</a:t>
            </a:r>
            <a:r>
              <a:rPr lang="it-IT" sz="2400" dirty="0" smtClean="0">
                <a:latin typeface="Arial Black" pitchFamily="34" charset="0"/>
              </a:rPr>
              <a:t>/R [m/s</a:t>
            </a:r>
            <a:r>
              <a:rPr lang="it-IT" sz="2400" baseline="30000" dirty="0" smtClean="0">
                <a:latin typeface="Arial Black" pitchFamily="34" charset="0"/>
              </a:rPr>
              <a:t>2</a:t>
            </a:r>
            <a:r>
              <a:rPr lang="it-IT" sz="2400" dirty="0" smtClean="0">
                <a:latin typeface="Arial Black" pitchFamily="34" charset="0"/>
              </a:rPr>
              <a:t>].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Essa è sempre diretta verso il centro della circonferenza.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0" y="50058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Moto circolare uniforme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214282" y="1214422"/>
            <a:ext cx="864399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Il moto circolare è detto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uniformemente accelerato</a:t>
            </a:r>
            <a:r>
              <a:rPr lang="it-IT" sz="2400" dirty="0" smtClean="0">
                <a:latin typeface="Arial Black" pitchFamily="34" charset="0"/>
              </a:rPr>
              <a:t> </a:t>
            </a:r>
            <a:r>
              <a:rPr lang="it-IT" sz="2400" u="sng" dirty="0" smtClean="0">
                <a:solidFill>
                  <a:srgbClr val="FF0000"/>
                </a:solidFill>
                <a:latin typeface="Arial Black" pitchFamily="34" charset="0"/>
              </a:rPr>
              <a:t>quando la particella percorre la circonferenza con accelerazione costante</a:t>
            </a:r>
            <a:r>
              <a:rPr lang="it-IT" sz="2400" dirty="0" smtClean="0">
                <a:latin typeface="Arial Black" pitchFamily="34" charset="0"/>
              </a:rPr>
              <a:t>.</a:t>
            </a:r>
          </a:p>
          <a:p>
            <a:pPr algn="ctr"/>
            <a:endParaRPr lang="it-IT" sz="8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In questo caso né la velocità tangenziale, né quella angolare della particella risultano costanti.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E’ necessario introdurre una nuova accelerazione, detta angolare, definita come la variazione della velocità angolare nel tempo:</a:t>
            </a:r>
          </a:p>
          <a:p>
            <a:pPr algn="ctr"/>
            <a:endParaRPr lang="it-IT" sz="1200" dirty="0" smtClean="0">
              <a:latin typeface="Arial Black" pitchFamily="34" charset="0"/>
            </a:endParaRPr>
          </a:p>
          <a:p>
            <a:pPr algn="ctr"/>
            <a:r>
              <a:rPr lang="el-GR" sz="2400" dirty="0" smtClean="0">
                <a:latin typeface="Arial Black" pitchFamily="34" charset="0"/>
              </a:rPr>
              <a:t>α</a:t>
            </a:r>
            <a:r>
              <a:rPr lang="it-IT" sz="2400" dirty="0" smtClean="0">
                <a:latin typeface="Arial Black" pitchFamily="34" charset="0"/>
              </a:rPr>
              <a:t> = ∆</a:t>
            </a:r>
            <a:r>
              <a:rPr lang="el-GR" sz="2400" dirty="0" smtClean="0">
                <a:latin typeface="Arial Black" pitchFamily="34" charset="0"/>
              </a:rPr>
              <a:t>ω</a:t>
            </a:r>
            <a:r>
              <a:rPr lang="it-IT" sz="2400" dirty="0" smtClean="0">
                <a:latin typeface="Arial Black" pitchFamily="34" charset="0"/>
              </a:rPr>
              <a:t>/∆t [</a:t>
            </a:r>
            <a:r>
              <a:rPr lang="it-IT" sz="2400" dirty="0" err="1" smtClean="0">
                <a:latin typeface="Arial Black" pitchFamily="34" charset="0"/>
              </a:rPr>
              <a:t>rad</a:t>
            </a:r>
            <a:r>
              <a:rPr lang="it-IT" sz="2400" dirty="0" smtClean="0">
                <a:latin typeface="Arial Black" pitchFamily="34" charset="0"/>
              </a:rPr>
              <a:t>/s</a:t>
            </a:r>
            <a:r>
              <a:rPr lang="it-IT" sz="2400" baseline="30000" dirty="0" smtClean="0">
                <a:latin typeface="Arial Black" pitchFamily="34" charset="0"/>
              </a:rPr>
              <a:t>2</a:t>
            </a:r>
            <a:r>
              <a:rPr lang="it-IT" sz="2400" dirty="0" smtClean="0">
                <a:latin typeface="Arial Black" pitchFamily="34" charset="0"/>
              </a:rPr>
              <a:t>].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0" y="49665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Moto circolare uniformemente accelerato</a:t>
            </a:r>
            <a:endParaRPr lang="it-IT" sz="36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shutterstock_2852226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4000528" cy="300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0" name="WordArt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857496"/>
            <a:ext cx="6735762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sellaDiTesto 3"/>
          <p:cNvSpPr txBox="1">
            <a:spLocks noChangeArrowheads="1"/>
          </p:cNvSpPr>
          <p:nvPr/>
        </p:nvSpPr>
        <p:spPr bwMode="auto">
          <a:xfrm>
            <a:off x="214282" y="1285860"/>
            <a:ext cx="87154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dirty="0" smtClean="0">
                <a:latin typeface="Arial Black" pitchFamily="34" charset="0"/>
              </a:rPr>
              <a:t>La </a:t>
            </a:r>
            <a:r>
              <a:rPr lang="it-IT" sz="2800" b="1" dirty="0" smtClean="0">
                <a:solidFill>
                  <a:srgbClr val="FF0000"/>
                </a:solidFill>
                <a:latin typeface="Arial Black" pitchFamily="34" charset="0"/>
              </a:rPr>
              <a:t>cinematica</a:t>
            </a:r>
            <a:r>
              <a:rPr lang="it-IT" sz="2800" dirty="0" smtClean="0">
                <a:latin typeface="Arial Black" pitchFamily="34" charset="0"/>
              </a:rPr>
              <a:t> è quella parte della meccanica che </a:t>
            </a:r>
            <a:r>
              <a:rPr lang="it-IT" sz="2800" u="sng" dirty="0" smtClean="0">
                <a:solidFill>
                  <a:srgbClr val="FF0000"/>
                </a:solidFill>
                <a:latin typeface="Arial Black" pitchFamily="34" charset="0"/>
              </a:rPr>
              <a:t>studia il moto dei corpi senza tener conto delle cause che lo determinano e delle masse dei corpi stessi</a:t>
            </a:r>
            <a:r>
              <a:rPr lang="it-IT" sz="2800" dirty="0" smtClean="0">
                <a:latin typeface="Arial Black" pitchFamily="34" charset="0"/>
              </a:rPr>
              <a:t>.</a:t>
            </a:r>
          </a:p>
          <a:p>
            <a:pPr algn="ctr"/>
            <a:endParaRPr lang="it-IT" sz="2800" dirty="0" smtClean="0">
              <a:latin typeface="Arial Black" pitchFamily="34" charset="0"/>
            </a:endParaRPr>
          </a:p>
          <a:p>
            <a:pPr algn="ctr"/>
            <a:r>
              <a:rPr lang="it-IT" sz="2800" dirty="0" smtClean="0">
                <a:latin typeface="Arial Black" pitchFamily="34" charset="0"/>
              </a:rPr>
              <a:t>Le </a:t>
            </a:r>
            <a:r>
              <a:rPr lang="it-IT" sz="2800" b="1" dirty="0" smtClean="0">
                <a:solidFill>
                  <a:srgbClr val="0000CC"/>
                </a:solidFill>
                <a:latin typeface="Arial Black" pitchFamily="34" charset="0"/>
              </a:rPr>
              <a:t>grandezze fondamentali della cinematica</a:t>
            </a:r>
            <a:r>
              <a:rPr lang="it-IT" sz="2800" dirty="0" smtClean="0">
                <a:latin typeface="Arial Black" pitchFamily="34" charset="0"/>
              </a:rPr>
              <a:t> sono: </a:t>
            </a:r>
            <a:r>
              <a:rPr lang="it-IT" sz="2800" b="1" dirty="0" smtClean="0">
                <a:solidFill>
                  <a:srgbClr val="0000CC"/>
                </a:solidFill>
                <a:latin typeface="Arial Black" pitchFamily="34" charset="0"/>
              </a:rPr>
              <a:t>lunghezze</a:t>
            </a:r>
            <a:r>
              <a:rPr lang="it-IT" sz="2800" dirty="0" smtClean="0">
                <a:latin typeface="Arial Black" pitchFamily="34" charset="0"/>
              </a:rPr>
              <a:t> e </a:t>
            </a:r>
            <a:r>
              <a:rPr lang="it-IT" sz="2800" b="1" dirty="0" smtClean="0">
                <a:solidFill>
                  <a:srgbClr val="0000CC"/>
                </a:solidFill>
                <a:latin typeface="Arial Black" pitchFamily="34" charset="0"/>
              </a:rPr>
              <a:t>tempi</a:t>
            </a:r>
            <a:r>
              <a:rPr lang="it-IT" sz="2800" dirty="0" smtClean="0">
                <a:latin typeface="Arial Black" pitchFamily="34" charset="0"/>
              </a:rPr>
              <a:t>, quelle </a:t>
            </a:r>
            <a:r>
              <a:rPr lang="it-IT" sz="2800" b="1" dirty="0" smtClean="0">
                <a:solidFill>
                  <a:srgbClr val="FF0000"/>
                </a:solidFill>
                <a:latin typeface="Arial Black" pitchFamily="34" charset="0"/>
              </a:rPr>
              <a:t>derivate</a:t>
            </a:r>
            <a:r>
              <a:rPr lang="it-IT" sz="2800" dirty="0" smtClean="0">
                <a:latin typeface="Arial Black" pitchFamily="34" charset="0"/>
              </a:rPr>
              <a:t>: </a:t>
            </a:r>
            <a:r>
              <a:rPr lang="it-IT" sz="2800" b="1" dirty="0" smtClean="0">
                <a:solidFill>
                  <a:srgbClr val="FF0000"/>
                </a:solidFill>
                <a:latin typeface="Arial Black" pitchFamily="34" charset="0"/>
              </a:rPr>
              <a:t>velocità</a:t>
            </a:r>
            <a:r>
              <a:rPr lang="it-IT" sz="2800" dirty="0" smtClean="0">
                <a:latin typeface="Arial Black" pitchFamily="34" charset="0"/>
              </a:rPr>
              <a:t> ed </a:t>
            </a:r>
            <a:r>
              <a:rPr lang="it-IT" sz="2800" b="1" dirty="0" smtClean="0">
                <a:solidFill>
                  <a:srgbClr val="FF0000"/>
                </a:solidFill>
                <a:latin typeface="Arial Black" pitchFamily="34" charset="0"/>
              </a:rPr>
              <a:t>accelerazioni</a:t>
            </a:r>
            <a:r>
              <a:rPr lang="it-IT" sz="2800" dirty="0" smtClean="0">
                <a:latin typeface="Arial Black" pitchFamily="34" charset="0"/>
              </a:rPr>
              <a:t>.</a:t>
            </a:r>
            <a:endParaRPr lang="it-IT" sz="2800" dirty="0">
              <a:latin typeface="Arial Black" pitchFamily="34" charset="0"/>
            </a:endParaRPr>
          </a:p>
        </p:txBody>
      </p:sp>
      <p:sp>
        <p:nvSpPr>
          <p:cNvPr id="7173" name="CasellaDiTesto 7"/>
          <p:cNvSpPr txBox="1">
            <a:spLocks noChangeArrowheads="1"/>
          </p:cNvSpPr>
          <p:nvPr/>
        </p:nvSpPr>
        <p:spPr bwMode="auto">
          <a:xfrm>
            <a:off x="900113" y="476250"/>
            <a:ext cx="7343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Definizione ed obiettivi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sellaDiTesto 3"/>
          <p:cNvSpPr txBox="1">
            <a:spLocks noChangeArrowheads="1"/>
          </p:cNvSpPr>
          <p:nvPr/>
        </p:nvSpPr>
        <p:spPr bwMode="auto">
          <a:xfrm>
            <a:off x="357158" y="1298564"/>
            <a:ext cx="842968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Analizziamo i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termini della cinematica</a:t>
            </a:r>
            <a:r>
              <a:rPr lang="it-IT" sz="2400" dirty="0" smtClean="0">
                <a:latin typeface="Arial Black" pitchFamily="34" charset="0"/>
              </a:rPr>
              <a:t> che spesso utilizzeremo in questa lezione e che saranno applicati ai diversi tipi di moto: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Traiettoria:</a:t>
            </a:r>
            <a:r>
              <a:rPr lang="it-IT" sz="2400" dirty="0" smtClean="0">
                <a:latin typeface="Arial Black" pitchFamily="34" charset="0"/>
              </a:rPr>
              <a:t> è la linea che unisce le successive posizioni acquisite da un corpo in movimento;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Spazio percorso:</a:t>
            </a:r>
            <a:r>
              <a:rPr lang="it-IT" sz="2400" dirty="0" smtClean="0">
                <a:latin typeface="Arial Black" pitchFamily="34" charset="0"/>
              </a:rPr>
              <a:t> è la lunghezza della traiettoria (misurata, per esempio, in metri o chilometri);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0" y="50004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Termini della cinematica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sellaDiTesto 3"/>
          <p:cNvSpPr txBox="1">
            <a:spLocks noChangeArrowheads="1"/>
          </p:cNvSpPr>
          <p:nvPr/>
        </p:nvSpPr>
        <p:spPr bwMode="auto">
          <a:xfrm>
            <a:off x="357158" y="1299977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Velocità media:</a:t>
            </a:r>
            <a:r>
              <a:rPr lang="it-IT" sz="2400" dirty="0" smtClean="0">
                <a:latin typeface="Arial Black" pitchFamily="34" charset="0"/>
              </a:rPr>
              <a:t> rapporto fra lo spazio </a:t>
            </a:r>
            <a:r>
              <a:rPr lang="it-IT" sz="2400" b="1" dirty="0" smtClean="0">
                <a:latin typeface="Arial Black" pitchFamily="34" charset="0"/>
              </a:rPr>
              <a:t>∆</a:t>
            </a:r>
            <a:r>
              <a:rPr lang="it-IT" sz="2400" dirty="0" smtClean="0">
                <a:latin typeface="Arial Black" pitchFamily="34" charset="0"/>
              </a:rPr>
              <a:t>s percorso da un corpo in un intervallo di tempo </a:t>
            </a:r>
            <a:r>
              <a:rPr lang="it-IT" sz="2400" b="1" dirty="0" smtClean="0">
                <a:latin typeface="Arial Black" pitchFamily="34" charset="0"/>
              </a:rPr>
              <a:t>∆</a:t>
            </a:r>
            <a:r>
              <a:rPr lang="it-IT" sz="2400" dirty="0" smtClean="0">
                <a:latin typeface="Arial Black" pitchFamily="34" charset="0"/>
              </a:rPr>
              <a:t>t e questo stesso intervallo di tempo:</a:t>
            </a:r>
          </a:p>
          <a:p>
            <a:pPr algn="ctr"/>
            <a:endParaRPr lang="it-IT" sz="1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it-IT" sz="2400" b="1" dirty="0" err="1" smtClean="0">
                <a:latin typeface="Arial Black" pitchFamily="34" charset="0"/>
              </a:rPr>
              <a:t>v</a:t>
            </a:r>
            <a:r>
              <a:rPr lang="it-IT" sz="2400" b="1" baseline="-25000" dirty="0" err="1" smtClean="0">
                <a:latin typeface="Arial Black" pitchFamily="34" charset="0"/>
              </a:rPr>
              <a:t>m</a:t>
            </a:r>
            <a:r>
              <a:rPr lang="it-IT" sz="2400" b="1" dirty="0" smtClean="0">
                <a:latin typeface="Arial Black" pitchFamily="34" charset="0"/>
              </a:rPr>
              <a:t> = ∆s / ∆t [m/s];</a:t>
            </a:r>
          </a:p>
          <a:p>
            <a:pPr algn="ctr"/>
            <a:endParaRPr lang="it-IT" sz="2400" b="1" dirty="0" smtClean="0">
              <a:latin typeface="Arial Black" pitchFamily="34" charset="0"/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Velocità istantanea:</a:t>
            </a:r>
            <a:r>
              <a:rPr lang="it-IT" sz="2400" dirty="0" smtClean="0">
                <a:latin typeface="Arial Black" pitchFamily="34" charset="0"/>
              </a:rPr>
              <a:t> velocità media del punto materiale relativa ad un intervallo di tempo piccolissimo, al limite tendente a zero:</a:t>
            </a:r>
          </a:p>
          <a:p>
            <a:pPr algn="ctr"/>
            <a:endParaRPr lang="it-IT" sz="1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it-IT" sz="2400" b="1" dirty="0" smtClean="0">
                <a:latin typeface="Arial Black" pitchFamily="34" charset="0"/>
              </a:rPr>
              <a:t>v = ∆s / ∆</a:t>
            </a:r>
            <a:r>
              <a:rPr lang="it-IT" sz="2400" dirty="0" smtClean="0">
                <a:latin typeface="Arial Black" pitchFamily="34" charset="0"/>
              </a:rPr>
              <a:t>t per </a:t>
            </a:r>
            <a:r>
              <a:rPr lang="it-IT" sz="2400" b="1" dirty="0" smtClean="0">
                <a:latin typeface="Arial Black" pitchFamily="34" charset="0"/>
              </a:rPr>
              <a:t>∆t ≈ 0 [m/s];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0" y="50004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Termini della cinematica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sellaDiTesto 3"/>
          <p:cNvSpPr txBox="1">
            <a:spLocks noChangeArrowheads="1"/>
          </p:cNvSpPr>
          <p:nvPr/>
        </p:nvSpPr>
        <p:spPr bwMode="auto">
          <a:xfrm>
            <a:off x="357158" y="1299977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Accelerazione media:</a:t>
            </a:r>
            <a:r>
              <a:rPr lang="it-IT" sz="2400" dirty="0" smtClean="0">
                <a:latin typeface="Arial Black" pitchFamily="34" charset="0"/>
              </a:rPr>
              <a:t> rapporto fra la variazione di velocità ∆v nell’intervallo di tempo </a:t>
            </a:r>
            <a:r>
              <a:rPr lang="it-IT" sz="2400" b="1" dirty="0" smtClean="0">
                <a:latin typeface="Arial Black" pitchFamily="34" charset="0"/>
              </a:rPr>
              <a:t>∆</a:t>
            </a:r>
            <a:r>
              <a:rPr lang="it-IT" sz="2400" dirty="0" smtClean="0">
                <a:latin typeface="Arial Black" pitchFamily="34" charset="0"/>
              </a:rPr>
              <a:t>t e questo stesso intervallo di tempo:</a:t>
            </a:r>
          </a:p>
          <a:p>
            <a:pPr algn="ctr"/>
            <a:endParaRPr lang="it-IT" sz="1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it-IT" sz="2400" b="1" dirty="0" err="1" smtClean="0">
                <a:latin typeface="Arial Black" pitchFamily="34" charset="0"/>
              </a:rPr>
              <a:t>a</a:t>
            </a:r>
            <a:r>
              <a:rPr lang="it-IT" sz="2400" b="1" baseline="-25000" dirty="0" err="1" smtClean="0">
                <a:latin typeface="Arial Black" pitchFamily="34" charset="0"/>
              </a:rPr>
              <a:t>m</a:t>
            </a:r>
            <a:r>
              <a:rPr lang="it-IT" sz="2400" b="1" dirty="0" smtClean="0">
                <a:latin typeface="Arial Black" pitchFamily="34" charset="0"/>
              </a:rPr>
              <a:t> = ∆v / ∆t [m/s</a:t>
            </a:r>
            <a:r>
              <a:rPr lang="it-IT" sz="2400" b="1" baseline="30000" dirty="0" smtClean="0">
                <a:latin typeface="Arial Black" pitchFamily="34" charset="0"/>
              </a:rPr>
              <a:t>2</a:t>
            </a:r>
            <a:r>
              <a:rPr lang="it-IT" sz="2400" b="1" dirty="0" smtClean="0">
                <a:latin typeface="Arial Black" pitchFamily="34" charset="0"/>
              </a:rPr>
              <a:t>];</a:t>
            </a:r>
          </a:p>
          <a:p>
            <a:pPr algn="ctr"/>
            <a:endParaRPr lang="it-IT" sz="2400" b="1" dirty="0" smtClean="0">
              <a:latin typeface="Arial Black" pitchFamily="34" charset="0"/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Accelerazione istantanea:</a:t>
            </a:r>
            <a:r>
              <a:rPr lang="it-IT" sz="2400" dirty="0" smtClean="0">
                <a:latin typeface="Arial Black" pitchFamily="34" charset="0"/>
              </a:rPr>
              <a:t> accelerazione media del punto materiale relativa ad un intervallo di tempo piccolissimo, al limite tendente a zero:</a:t>
            </a:r>
          </a:p>
          <a:p>
            <a:pPr algn="ctr"/>
            <a:endParaRPr lang="it-IT" sz="1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it-IT" sz="2400" b="1" dirty="0" smtClean="0">
                <a:latin typeface="Arial Black" pitchFamily="34" charset="0"/>
              </a:rPr>
              <a:t>a = ∆v / ∆</a:t>
            </a:r>
            <a:r>
              <a:rPr lang="it-IT" sz="2400" dirty="0" smtClean="0">
                <a:latin typeface="Arial Black" pitchFamily="34" charset="0"/>
              </a:rPr>
              <a:t>t per </a:t>
            </a:r>
            <a:r>
              <a:rPr lang="it-IT" sz="2400" b="1" dirty="0" smtClean="0">
                <a:latin typeface="Arial Black" pitchFamily="34" charset="0"/>
              </a:rPr>
              <a:t>∆t ≈ 0 [m/s</a:t>
            </a:r>
            <a:r>
              <a:rPr lang="it-IT" sz="2400" b="1" baseline="30000" dirty="0" smtClean="0">
                <a:latin typeface="Arial Black" pitchFamily="34" charset="0"/>
              </a:rPr>
              <a:t>2</a:t>
            </a:r>
            <a:r>
              <a:rPr lang="it-IT" sz="2400" b="1" dirty="0" smtClean="0">
                <a:latin typeface="Arial Black" pitchFamily="34" charset="0"/>
              </a:rPr>
              <a:t>].</a:t>
            </a:r>
          </a:p>
        </p:txBody>
      </p:sp>
      <p:sp>
        <p:nvSpPr>
          <p:cNvPr id="10245" name="CasellaDiTesto 7"/>
          <p:cNvSpPr txBox="1">
            <a:spLocks noChangeArrowheads="1"/>
          </p:cNvSpPr>
          <p:nvPr/>
        </p:nvSpPr>
        <p:spPr bwMode="auto">
          <a:xfrm>
            <a:off x="0" y="50004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Termini della cinematica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sellaDiTesto 9"/>
          <p:cNvSpPr txBox="1">
            <a:spLocks noChangeArrowheads="1"/>
          </p:cNvSpPr>
          <p:nvPr/>
        </p:nvSpPr>
        <p:spPr bwMode="auto">
          <a:xfrm>
            <a:off x="357158" y="1370002"/>
            <a:ext cx="842968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A seconda della traiettoria percorsa dal punto materiale il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moto</a:t>
            </a:r>
            <a:r>
              <a:rPr lang="it-IT" sz="2400" dirty="0" smtClean="0">
                <a:latin typeface="Arial Black" pitchFamily="34" charset="0"/>
              </a:rPr>
              <a:t> può essere:</a:t>
            </a: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►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rettilineo:</a:t>
            </a:r>
            <a:r>
              <a:rPr lang="it-IT" sz="2400" dirty="0" smtClean="0">
                <a:latin typeface="Arial Black" pitchFamily="34" charset="0"/>
              </a:rPr>
              <a:t> la traiettoria del moto è una linea retta;</a:t>
            </a:r>
          </a:p>
          <a:p>
            <a:pPr algn="ctr"/>
            <a:endParaRPr lang="it-IT" sz="12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►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curvilineo:</a:t>
            </a:r>
            <a:r>
              <a:rPr lang="it-IT" sz="2400" dirty="0" smtClean="0">
                <a:latin typeface="Arial Black" pitchFamily="34" charset="0"/>
              </a:rPr>
              <a:t> la traiettoria del moto è una curva;</a:t>
            </a:r>
          </a:p>
          <a:p>
            <a:pPr algn="ctr"/>
            <a:endParaRPr lang="it-IT" sz="12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►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circolare:</a:t>
            </a:r>
            <a:r>
              <a:rPr lang="it-IT" sz="2400" dirty="0" smtClean="0">
                <a:latin typeface="Arial Black" pitchFamily="34" charset="0"/>
              </a:rPr>
              <a:t> la traiettoria del moto è una circonferenza.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8197" name="CasellaDiTesto 13"/>
          <p:cNvSpPr txBox="1">
            <a:spLocks noChangeArrowheads="1"/>
          </p:cNvSpPr>
          <p:nvPr/>
        </p:nvSpPr>
        <p:spPr bwMode="auto">
          <a:xfrm>
            <a:off x="900113" y="496653"/>
            <a:ext cx="7343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Tipologie di moto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sellaDiTesto 3"/>
          <p:cNvSpPr txBox="1">
            <a:spLocks noChangeArrowheads="1"/>
          </p:cNvSpPr>
          <p:nvPr/>
        </p:nvSpPr>
        <p:spPr bwMode="auto">
          <a:xfrm>
            <a:off x="214282" y="1142984"/>
            <a:ext cx="8715436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Un corpo si muove di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moto rettilineo uniforme </a:t>
            </a:r>
            <a:r>
              <a:rPr lang="it-IT" sz="2400" dirty="0" smtClean="0">
                <a:latin typeface="Arial Black" pitchFamily="34" charset="0"/>
              </a:rPr>
              <a:t>quando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percorre una linea retta con velocità costante</a:t>
            </a:r>
            <a:r>
              <a:rPr lang="it-IT" sz="2400" dirty="0" smtClean="0">
                <a:latin typeface="Arial Black" pitchFamily="34" charset="0"/>
              </a:rPr>
              <a:t>:</a:t>
            </a:r>
          </a:p>
          <a:p>
            <a:pPr algn="ctr"/>
            <a:endParaRPr lang="it-IT" sz="12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v = </a:t>
            </a:r>
            <a:r>
              <a:rPr lang="it-IT" sz="2400" dirty="0" err="1" smtClean="0">
                <a:latin typeface="Arial Black" pitchFamily="34" charset="0"/>
              </a:rPr>
              <a:t>cost</a:t>
            </a:r>
            <a:endParaRPr lang="it-IT" sz="2400" dirty="0" smtClean="0">
              <a:latin typeface="Arial Black" pitchFamily="34" charset="0"/>
            </a:endParaRP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Nel moto rettilineo uniforme:</a:t>
            </a:r>
          </a:p>
          <a:p>
            <a:pPr algn="ctr"/>
            <a:endParaRPr lang="it-IT" sz="8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●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l’accelerazione è nulla</a:t>
            </a:r>
            <a:r>
              <a:rPr lang="it-IT" sz="2400" dirty="0" smtClean="0">
                <a:latin typeface="Arial Black" pitchFamily="34" charset="0"/>
              </a:rPr>
              <a:t> (a = 0);</a:t>
            </a:r>
          </a:p>
          <a:p>
            <a:pPr algn="ctr"/>
            <a:r>
              <a:rPr lang="it-IT" sz="2400" b="1" dirty="0" smtClean="0">
                <a:latin typeface="Arial Black" pitchFamily="34" charset="0"/>
              </a:rPr>
              <a:t>●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la velocità media coincide con la velocità istantanea</a:t>
            </a:r>
            <a:r>
              <a:rPr lang="it-IT" sz="2400" dirty="0" smtClean="0">
                <a:latin typeface="Arial Black" pitchFamily="34" charset="0"/>
              </a:rPr>
              <a:t> (</a:t>
            </a:r>
            <a:r>
              <a:rPr lang="it-IT" sz="2400" dirty="0" err="1" smtClean="0">
                <a:latin typeface="Arial Black" pitchFamily="34" charset="0"/>
              </a:rPr>
              <a:t>v</a:t>
            </a:r>
            <a:r>
              <a:rPr lang="it-IT" sz="2400" baseline="-25000" dirty="0" err="1" smtClean="0">
                <a:latin typeface="Arial Black" pitchFamily="34" charset="0"/>
              </a:rPr>
              <a:t>m</a:t>
            </a:r>
            <a:r>
              <a:rPr lang="it-IT" sz="2400" dirty="0" smtClean="0">
                <a:latin typeface="Arial Black" pitchFamily="34" charset="0"/>
              </a:rPr>
              <a:t> = v);</a:t>
            </a:r>
          </a:p>
          <a:p>
            <a:pPr algn="ctr"/>
            <a:r>
              <a:rPr lang="it-IT" sz="2400" dirty="0" smtClean="0">
                <a:latin typeface="Arial Black" pitchFamily="34" charset="0"/>
              </a:rPr>
              <a:t>● lo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spazio percorso</a:t>
            </a:r>
            <a:r>
              <a:rPr lang="it-IT" sz="2400" dirty="0" smtClean="0">
                <a:latin typeface="Arial Black" pitchFamily="34" charset="0"/>
              </a:rPr>
              <a:t> è: x = </a:t>
            </a:r>
            <a:r>
              <a:rPr lang="it-IT" sz="2400" dirty="0" err="1" smtClean="0">
                <a:latin typeface="Arial Black" pitchFamily="34" charset="0"/>
              </a:rPr>
              <a:t>x</a:t>
            </a:r>
            <a:r>
              <a:rPr lang="it-IT" sz="2400" baseline="-25000" dirty="0" err="1" smtClean="0">
                <a:latin typeface="Arial Black" pitchFamily="34" charset="0"/>
              </a:rPr>
              <a:t>o</a:t>
            </a:r>
            <a:r>
              <a:rPr lang="it-IT" sz="2400" dirty="0" smtClean="0">
                <a:latin typeface="Arial Black" pitchFamily="34" charset="0"/>
              </a:rPr>
              <a:t> + v (t – </a:t>
            </a:r>
            <a:r>
              <a:rPr lang="it-IT" sz="2400" dirty="0" err="1" smtClean="0">
                <a:latin typeface="Arial Black" pitchFamily="34" charset="0"/>
              </a:rPr>
              <a:t>t</a:t>
            </a:r>
            <a:r>
              <a:rPr lang="it-IT" sz="2400" baseline="-25000" dirty="0" err="1" smtClean="0">
                <a:latin typeface="Arial Black" pitchFamily="34" charset="0"/>
              </a:rPr>
              <a:t>o</a:t>
            </a:r>
            <a:r>
              <a:rPr lang="it-IT" sz="2400" dirty="0" smtClean="0">
                <a:latin typeface="Arial Black" pitchFamily="34" charset="0"/>
              </a:rPr>
              <a:t>), essendo </a:t>
            </a:r>
            <a:r>
              <a:rPr lang="it-IT" sz="2400" dirty="0" err="1" smtClean="0">
                <a:latin typeface="Arial Black" pitchFamily="34" charset="0"/>
              </a:rPr>
              <a:t>x</a:t>
            </a:r>
            <a:r>
              <a:rPr lang="it-IT" sz="2400" baseline="-25000" dirty="0" err="1" smtClean="0">
                <a:latin typeface="Arial Black" pitchFamily="34" charset="0"/>
              </a:rPr>
              <a:t>o</a:t>
            </a:r>
            <a:r>
              <a:rPr lang="it-IT" sz="2400" dirty="0" smtClean="0">
                <a:latin typeface="Arial Black" pitchFamily="34" charset="0"/>
              </a:rPr>
              <a:t> lo spazio già percorso al tempo </a:t>
            </a:r>
            <a:r>
              <a:rPr lang="it-IT" sz="2400" dirty="0" err="1" smtClean="0">
                <a:latin typeface="Arial Black" pitchFamily="34" charset="0"/>
              </a:rPr>
              <a:t>t</a:t>
            </a:r>
            <a:r>
              <a:rPr lang="it-IT" sz="2400" baseline="-25000" dirty="0" err="1" smtClean="0">
                <a:latin typeface="Arial Black" pitchFamily="34" charset="0"/>
              </a:rPr>
              <a:t>o</a:t>
            </a:r>
            <a:r>
              <a:rPr lang="it-IT" sz="2400" dirty="0" smtClean="0">
                <a:latin typeface="Arial Black" pitchFamily="34" charset="0"/>
              </a:rPr>
              <a:t>. </a:t>
            </a:r>
          </a:p>
        </p:txBody>
      </p:sp>
      <p:sp>
        <p:nvSpPr>
          <p:cNvPr id="9221" name="CasellaDiTesto 7"/>
          <p:cNvSpPr txBox="1">
            <a:spLocks noChangeArrowheads="1"/>
          </p:cNvSpPr>
          <p:nvPr/>
        </p:nvSpPr>
        <p:spPr bwMode="auto">
          <a:xfrm>
            <a:off x="214282" y="476250"/>
            <a:ext cx="86439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Moto rettilineo uniforme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sellaDiTesto 3"/>
          <p:cNvSpPr txBox="1">
            <a:spLocks noChangeArrowheads="1"/>
          </p:cNvSpPr>
          <p:nvPr/>
        </p:nvSpPr>
        <p:spPr bwMode="auto">
          <a:xfrm>
            <a:off x="214282" y="1203972"/>
            <a:ext cx="871543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latin typeface="Arial Black" pitchFamily="34" charset="0"/>
              </a:rPr>
              <a:t>Un corpo si muove di </a:t>
            </a:r>
            <a:r>
              <a:rPr lang="it-IT" sz="2400" b="1" dirty="0" smtClean="0">
                <a:solidFill>
                  <a:srgbClr val="FF0000"/>
                </a:solidFill>
                <a:latin typeface="Arial Black" pitchFamily="34" charset="0"/>
              </a:rPr>
              <a:t>moto rettilineo uniformemente accelerato </a:t>
            </a:r>
            <a:r>
              <a:rPr lang="it-IT" sz="2400" dirty="0" smtClean="0">
                <a:latin typeface="Arial Black" pitchFamily="34" charset="0"/>
              </a:rPr>
              <a:t>quando </a:t>
            </a:r>
            <a:r>
              <a:rPr lang="it-IT" sz="2400" dirty="0" smtClean="0">
                <a:solidFill>
                  <a:srgbClr val="FF0000"/>
                </a:solidFill>
                <a:latin typeface="Arial Black" pitchFamily="34" charset="0"/>
              </a:rPr>
              <a:t>percorre una linea retta con accelerazione costante</a:t>
            </a:r>
            <a:r>
              <a:rPr lang="it-IT" sz="2400" dirty="0" smtClean="0">
                <a:latin typeface="Arial Black" pitchFamily="34" charset="0"/>
              </a:rPr>
              <a:t>:</a:t>
            </a:r>
          </a:p>
          <a:p>
            <a:pPr algn="ctr"/>
            <a:endParaRPr lang="it-IT" sz="12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a = </a:t>
            </a:r>
            <a:r>
              <a:rPr lang="it-IT" sz="2400" dirty="0" err="1" smtClean="0">
                <a:latin typeface="Arial Black" pitchFamily="34" charset="0"/>
              </a:rPr>
              <a:t>cost</a:t>
            </a:r>
            <a:endParaRPr lang="it-IT" sz="2400" dirty="0" smtClean="0">
              <a:latin typeface="Arial Black" pitchFamily="34" charset="0"/>
            </a:endParaRP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endParaRPr lang="it-IT" sz="24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In particolare, se:</a:t>
            </a:r>
          </a:p>
          <a:p>
            <a:pPr algn="ctr"/>
            <a:endParaRPr lang="it-IT" sz="12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► </a:t>
            </a:r>
            <a:r>
              <a:rPr lang="it-IT" sz="2400" b="1" dirty="0" smtClean="0">
                <a:solidFill>
                  <a:srgbClr val="00B050"/>
                </a:solidFill>
                <a:latin typeface="Arial Black" pitchFamily="34" charset="0"/>
              </a:rPr>
              <a:t>a &gt; 0</a:t>
            </a:r>
            <a:r>
              <a:rPr lang="it-IT" sz="2400" dirty="0" smtClean="0">
                <a:latin typeface="Arial Black" pitchFamily="34" charset="0"/>
              </a:rPr>
              <a:t>, il moto è </a:t>
            </a:r>
            <a:r>
              <a:rPr lang="it-IT" sz="2400" b="1" dirty="0" smtClean="0">
                <a:solidFill>
                  <a:srgbClr val="00B050"/>
                </a:solidFill>
                <a:latin typeface="Arial Black" pitchFamily="34" charset="0"/>
              </a:rPr>
              <a:t>uniformemente accelerato</a:t>
            </a:r>
            <a:r>
              <a:rPr lang="it-IT" sz="2400" dirty="0" smtClean="0">
                <a:latin typeface="Arial Black" pitchFamily="34" charset="0"/>
              </a:rPr>
              <a:t>;</a:t>
            </a:r>
          </a:p>
          <a:p>
            <a:pPr algn="ctr"/>
            <a:endParaRPr lang="it-IT" sz="1000" dirty="0" smtClean="0">
              <a:latin typeface="Arial Black" pitchFamily="34" charset="0"/>
            </a:endParaRPr>
          </a:p>
          <a:p>
            <a:pPr algn="ctr"/>
            <a:r>
              <a:rPr lang="it-IT" sz="2400" dirty="0" smtClean="0">
                <a:latin typeface="Arial Black" pitchFamily="34" charset="0"/>
              </a:rPr>
              <a:t>► </a:t>
            </a:r>
            <a:r>
              <a:rPr lang="it-IT" sz="2400" b="1" dirty="0" smtClean="0">
                <a:solidFill>
                  <a:srgbClr val="0000CC"/>
                </a:solidFill>
                <a:latin typeface="Arial Black" pitchFamily="34" charset="0"/>
              </a:rPr>
              <a:t>a &lt; 0</a:t>
            </a:r>
            <a:r>
              <a:rPr lang="it-IT" sz="2400" dirty="0" smtClean="0">
                <a:latin typeface="Arial Black" pitchFamily="34" charset="0"/>
              </a:rPr>
              <a:t>, il moto è </a:t>
            </a:r>
            <a:r>
              <a:rPr lang="it-IT" sz="2400" b="1" dirty="0" smtClean="0">
                <a:solidFill>
                  <a:srgbClr val="0000CC"/>
                </a:solidFill>
                <a:latin typeface="Arial Black" pitchFamily="34" charset="0"/>
              </a:rPr>
              <a:t>uniformemente decelerato</a:t>
            </a:r>
            <a:r>
              <a:rPr lang="it-IT" sz="2400" dirty="0" smtClean="0">
                <a:latin typeface="Arial Black" pitchFamily="34" charset="0"/>
              </a:rPr>
              <a:t>.</a:t>
            </a:r>
          </a:p>
        </p:txBody>
      </p:sp>
      <p:sp>
        <p:nvSpPr>
          <p:cNvPr id="9221" name="CasellaDiTesto 7"/>
          <p:cNvSpPr txBox="1">
            <a:spLocks noChangeArrowheads="1"/>
          </p:cNvSpPr>
          <p:nvPr/>
        </p:nvSpPr>
        <p:spPr bwMode="auto">
          <a:xfrm>
            <a:off x="0" y="476250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Moto rettilineo uniformemente accelerato/decelerato</a:t>
            </a:r>
            <a:endParaRPr lang="it-IT" sz="34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734893"/>
            <a:ext cx="8656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79&quot;/&gt;&lt;/object&gt;&lt;object type=&quot;3&quot; unique_id=&quot;10005&quot;&gt;&lt;property id=&quot;20148&quot; value=&quot;5&quot;/&gt;&lt;property id=&quot;20300&quot; value=&quot;Slide 2&quot;/&gt;&lt;property id=&quot;20307&quot; value=&quot;343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345&quot;/&gt;&lt;/object&gt;&lt;object type=&quot;3&quot; unique_id=&quot;10009&quot;&gt;&lt;property id=&quot;20148&quot; value=&quot;5&quot;/&gt;&lt;property id=&quot;20300&quot; value=&quot;Slide 6&quot;/&gt;&lt;property id=&quot;20307&quot; value=&quot;365&quot;/&gt;&lt;/object&gt;&lt;object type=&quot;3&quot; unique_id=&quot;10010&quot;&gt;&lt;property id=&quot;20148&quot; value=&quot;5&quot;/&gt;&lt;property id=&quot;20300&quot; value=&quot;Slide 7&quot;/&gt;&lt;property id=&quot;20307&quot; value=&quot;259&quot;/&gt;&lt;/object&gt;&lt;object type=&quot;3&quot; unique_id=&quot;10011&quot;&gt;&lt;property id=&quot;20148&quot; value=&quot;5&quot;/&gt;&lt;property id=&quot;20300&quot; value=&quot;Slide 8&quot;/&gt;&lt;property id=&quot;20307&quot; value=&quot;258&quot;/&gt;&lt;/object&gt;&lt;object type=&quot;3&quot; unique_id=&quot;10012&quot;&gt;&lt;property id=&quot;20148&quot; value=&quot;5&quot;/&gt;&lt;property id=&quot;20300&quot; value=&quot;Slide 9&quot;/&gt;&lt;property id=&quot;20307&quot; value=&quot;366&quot;/&gt;&lt;/object&gt;&lt;object type=&quot;3&quot; unique_id=&quot;10013&quot;&gt;&lt;property id=&quot;20148&quot; value=&quot;5&quot;/&gt;&lt;property id=&quot;20300&quot; value=&quot;Slide 10&quot;/&gt;&lt;property id=&quot;20307&quot; value=&quot;367&quot;/&gt;&lt;/object&gt;&lt;object type=&quot;3&quot; unique_id=&quot;10014&quot;&gt;&lt;property id=&quot;20148&quot; value=&quot;5&quot;/&gt;&lt;property id=&quot;20300&quot; value=&quot;Slide 11&quot;/&gt;&lt;property id=&quot;20307&quot; value=&quot;346&quot;/&gt;&lt;/object&gt;&lt;object type=&quot;3&quot; unique_id=&quot;10015&quot;&gt;&lt;property id=&quot;20148&quot; value=&quot;5&quot;/&gt;&lt;property id=&quot;20300&quot; value=&quot;Slide 12&quot;/&gt;&lt;property id=&quot;20307&quot; value=&quot;267&quot;/&gt;&lt;/object&gt;&lt;object type=&quot;3&quot; unique_id=&quot;10016&quot;&gt;&lt;property id=&quot;20148&quot; value=&quot;5&quot;/&gt;&lt;property id=&quot;20300&quot; value=&quot;Slide 13&quot;/&gt;&lt;property id=&quot;20307&quot; value=&quot;266&quot;/&gt;&lt;/object&gt;&lt;object type=&quot;3&quot; unique_id=&quot;10017&quot;&gt;&lt;property id=&quot;20148&quot; value=&quot;5&quot;/&gt;&lt;property id=&quot;20300&quot; value=&quot;Slide 14&quot;/&gt;&lt;property id=&quot;20307&quot; value=&quot;368&quot;/&gt;&lt;/object&gt;&lt;object type=&quot;3&quot; unique_id=&quot;10018&quot;&gt;&lt;property id=&quot;20148&quot; value=&quot;5&quot;/&gt;&lt;property id=&quot;20300&quot; value=&quot;Slide 15&quot;/&gt;&lt;property id=&quot;20307&quot; value=&quot;369&quot;/&gt;&lt;/object&gt;&lt;object type=&quot;3&quot; unique_id=&quot;10019&quot;&gt;&lt;property id=&quot;20148&quot; value=&quot;5&quot;/&gt;&lt;property id=&quot;20300&quot; value=&quot;Slide 16&quot;/&gt;&lt;property id=&quot;20307&quot; value=&quot;370&quot;/&gt;&lt;/object&gt;&lt;object type=&quot;3&quot; unique_id=&quot;10020&quot;&gt;&lt;property id=&quot;20148&quot; value=&quot;5&quot;/&gt;&lt;property id=&quot;20300&quot; value=&quot;Slide 17&quot;/&gt;&lt;property id=&quot;20307&quot; value=&quot;371&quot;/&gt;&lt;/object&gt;&lt;object type=&quot;3&quot; unique_id=&quot;10021&quot;&gt;&lt;property id=&quot;20148&quot; value=&quot;5&quot;/&gt;&lt;property id=&quot;20300&quot; value=&quot;Slide 18&quot;/&gt;&lt;property id=&quot;20307&quot; value=&quot;372&quot;/&gt;&lt;/object&gt;&lt;object type=&quot;3&quot; unique_id=&quot;10022&quot;&gt;&lt;property id=&quot;20148&quot; value=&quot;5&quot;/&gt;&lt;property id=&quot;20300&quot; value=&quot;Slide 19&quot;/&gt;&lt;property id=&quot;20307&quot; value=&quot;373&quot;/&gt;&lt;/object&gt;&lt;object type=&quot;3&quot; unique_id=&quot;10023&quot;&gt;&lt;property id=&quot;20148&quot; value=&quot;5&quot;/&gt;&lt;property id=&quot;20300&quot; value=&quot;Slide 20&quot;/&gt;&lt;property id=&quot;20307&quot; value=&quot;374&quot;/&gt;&lt;/object&gt;&lt;object type=&quot;3&quot; unique_id=&quot;10024&quot;&gt;&lt;property id=&quot;20148&quot; value=&quot;5&quot;/&gt;&lt;property id=&quot;20300&quot; value=&quot;Slide 21&quot;/&gt;&lt;property id=&quot;20307&quot; value=&quot;375&quot;/&gt;&lt;/object&gt;&lt;object type=&quot;3&quot; unique_id=&quot;10025&quot;&gt;&lt;property id=&quot;20148&quot; value=&quot;5&quot;/&gt;&lt;property id=&quot;20300&quot; value=&quot;Slide 22&quot;/&gt;&lt;property id=&quot;20307&quot; value=&quot;376&quot;/&gt;&lt;/object&gt;&lt;object type=&quot;3&quot; unique_id=&quot;10026&quot;&gt;&lt;property id=&quot;20148&quot; value=&quot;5&quot;/&gt;&lt;property id=&quot;20300&quot; value=&quot;Slide 23&quot;/&gt;&lt;property id=&quot;20307&quot; value=&quot;377&quot;/&gt;&lt;/object&gt;&lt;object type=&quot;3&quot; unique_id=&quot;10027&quot;&gt;&lt;property id=&quot;20148&quot; value=&quot;5&quot;/&gt;&lt;property id=&quot;20300&quot; value=&quot;Slide 24&quot;/&gt;&lt;property id=&quot;20307&quot; value=&quot;378&quot;/&gt;&lt;/object&gt;&lt;object type=&quot;3&quot; unique_id=&quot;10028&quot;&gt;&lt;property id=&quot;20148&quot; value=&quot;5&quot;/&gt;&lt;property id=&quot;20300&quot; value=&quot;Slide 25&quot;/&gt;&lt;property id=&quot;20307&quot; value=&quot;34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4283</TotalTime>
  <Words>1662</Words>
  <Application>Microsoft Office PowerPoint</Application>
  <PresentationFormat>Presentazione su schermo (4:3)</PresentationFormat>
  <Paragraphs>183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privato</dc:creator>
  <cp:lastModifiedBy>Patrizia</cp:lastModifiedBy>
  <cp:revision>558</cp:revision>
  <dcterms:created xsi:type="dcterms:W3CDTF">2010-09-09T16:27:16Z</dcterms:created>
  <dcterms:modified xsi:type="dcterms:W3CDTF">2017-06-01T10:07:36Z</dcterms:modified>
</cp:coreProperties>
</file>